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2" r:id="rId3"/>
    <p:sldId id="266" r:id="rId4"/>
    <p:sldId id="267" r:id="rId5"/>
    <p:sldId id="268" r:id="rId6"/>
    <p:sldId id="282" r:id="rId7"/>
    <p:sldId id="263" r:id="rId8"/>
    <p:sldId id="271" r:id="rId9"/>
    <p:sldId id="272" r:id="rId10"/>
    <p:sldId id="273" r:id="rId11"/>
    <p:sldId id="264" r:id="rId12"/>
    <p:sldId id="265" r:id="rId13"/>
    <p:sldId id="286" r:id="rId14"/>
    <p:sldId id="274" r:id="rId15"/>
    <p:sldId id="275" r:id="rId16"/>
    <p:sldId id="276" r:id="rId17"/>
    <p:sldId id="277" r:id="rId18"/>
    <p:sldId id="270" r:id="rId19"/>
    <p:sldId id="278" r:id="rId20"/>
    <p:sldId id="285" r:id="rId21"/>
    <p:sldId id="284" r:id="rId22"/>
    <p:sldId id="287" r:id="rId23"/>
    <p:sldId id="279" r:id="rId24"/>
    <p:sldId id="280" r:id="rId25"/>
    <p:sldId id="281" r:id="rId26"/>
    <p:sldId id="269" r:id="rId27"/>
  </p:sldIdLst>
  <p:sldSz cx="12192000" cy="6858000"/>
  <p:notesSz cx="6797675" cy="9928225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d" initials="a" lastIdx="1" clrIdx="0">
    <p:extLst>
      <p:ext uri="{19B8F6BF-5375-455C-9EA6-DF929625EA0E}">
        <p15:presenceInfo xmlns:p15="http://schemas.microsoft.com/office/powerpoint/2012/main" userId="agnieszk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9773E-9367-4658-B0AC-412D135607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B9943AD7-A83C-4A14-B5DD-AFCE0A130E16}">
      <dgm:prSet phldrT="[Tekst]"/>
      <dgm:spPr/>
      <dgm:t>
        <a:bodyPr/>
        <a:lstStyle/>
        <a:p>
          <a:r>
            <a:rPr lang="pl-PL" dirty="0"/>
            <a:t>Fundusze Europejskie dla Nowoczesnej Gospodarki 2021-2027</a:t>
          </a:r>
        </a:p>
      </dgm:t>
    </dgm:pt>
    <dgm:pt modelId="{0C3F17C1-1943-40A5-AB38-1A48C147BAE7}" type="parTrans" cxnId="{F691AF31-697E-4A82-ADAD-18126CBA1525}">
      <dgm:prSet/>
      <dgm:spPr/>
      <dgm:t>
        <a:bodyPr/>
        <a:lstStyle/>
        <a:p>
          <a:endParaRPr lang="pl-PL"/>
        </a:p>
      </dgm:t>
    </dgm:pt>
    <dgm:pt modelId="{9646FA5D-DAA9-4C66-8B54-30FB0E031F7D}" type="sibTrans" cxnId="{F691AF31-697E-4A82-ADAD-18126CBA1525}">
      <dgm:prSet/>
      <dgm:spPr/>
      <dgm:t>
        <a:bodyPr/>
        <a:lstStyle/>
        <a:p>
          <a:endParaRPr lang="pl-PL"/>
        </a:p>
      </dgm:t>
    </dgm:pt>
    <dgm:pt modelId="{F93DE122-E90D-48E1-A57C-2BFFBD71E36F}">
      <dgm:prSet phldrT="[Tekst]"/>
      <dgm:spPr/>
      <dgm:t>
        <a:bodyPr/>
        <a:lstStyle/>
        <a:p>
          <a:r>
            <a:rPr lang="pl-PL" dirty="0"/>
            <a:t>Fundusze Europejskie dla Rozwoju Społecznego 2021-2027</a:t>
          </a:r>
        </a:p>
      </dgm:t>
    </dgm:pt>
    <dgm:pt modelId="{12B5FC62-D1EA-4E06-A1B7-55A3993E9681}" type="parTrans" cxnId="{9C1948CF-04EF-487C-9FFE-AD659716111E}">
      <dgm:prSet/>
      <dgm:spPr/>
      <dgm:t>
        <a:bodyPr/>
        <a:lstStyle/>
        <a:p>
          <a:endParaRPr lang="pl-PL"/>
        </a:p>
      </dgm:t>
    </dgm:pt>
    <dgm:pt modelId="{2373980A-47C0-4DFA-9D32-6479D142851D}" type="sibTrans" cxnId="{9C1948CF-04EF-487C-9FFE-AD659716111E}">
      <dgm:prSet/>
      <dgm:spPr/>
      <dgm:t>
        <a:bodyPr/>
        <a:lstStyle/>
        <a:p>
          <a:endParaRPr lang="pl-PL"/>
        </a:p>
      </dgm:t>
    </dgm:pt>
    <dgm:pt modelId="{4BE976EC-9BAC-4B5E-A8E6-BD6560F4677E}">
      <dgm:prSet/>
      <dgm:spPr/>
      <dgm:t>
        <a:bodyPr/>
        <a:lstStyle/>
        <a:p>
          <a:r>
            <a:rPr lang="pl-PL" dirty="0"/>
            <a:t>Krajowy Plan Odbudowy</a:t>
          </a:r>
        </a:p>
      </dgm:t>
    </dgm:pt>
    <dgm:pt modelId="{82EE229E-67F8-419E-8555-366279E6B96D}" type="parTrans" cxnId="{176AD21B-F166-4E6B-B72E-F460099C9324}">
      <dgm:prSet/>
      <dgm:spPr/>
      <dgm:t>
        <a:bodyPr/>
        <a:lstStyle/>
        <a:p>
          <a:endParaRPr lang="pl-PL"/>
        </a:p>
      </dgm:t>
    </dgm:pt>
    <dgm:pt modelId="{A46402B0-C394-47DA-A6D5-D3607CA464C9}" type="sibTrans" cxnId="{176AD21B-F166-4E6B-B72E-F460099C9324}">
      <dgm:prSet/>
      <dgm:spPr/>
      <dgm:t>
        <a:bodyPr/>
        <a:lstStyle/>
        <a:p>
          <a:endParaRPr lang="pl-PL"/>
        </a:p>
      </dgm:t>
    </dgm:pt>
    <dgm:pt modelId="{CE1D5470-1CC3-4E96-A625-CF5C8537D0E6}" type="pres">
      <dgm:prSet presAssocID="{CD19773E-9367-4658-B0AC-412D13560758}" presName="linear" presStyleCnt="0">
        <dgm:presLayoutVars>
          <dgm:animLvl val="lvl"/>
          <dgm:resizeHandles val="exact"/>
        </dgm:presLayoutVars>
      </dgm:prSet>
      <dgm:spPr/>
    </dgm:pt>
    <dgm:pt modelId="{08B1CB71-795F-45F4-8D8E-870D56CACD01}" type="pres">
      <dgm:prSet presAssocID="{B9943AD7-A83C-4A14-B5DD-AFCE0A130E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18DB2C-EC35-4B3A-A618-0398E148A744}" type="pres">
      <dgm:prSet presAssocID="{9646FA5D-DAA9-4C66-8B54-30FB0E031F7D}" presName="spacer" presStyleCnt="0"/>
      <dgm:spPr/>
    </dgm:pt>
    <dgm:pt modelId="{38CC32AB-9B72-4D99-952E-068D68BA201A}" type="pres">
      <dgm:prSet presAssocID="{F93DE122-E90D-48E1-A57C-2BFFBD71E36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FCA8F4-9076-4EA4-9788-AD76C755404F}" type="pres">
      <dgm:prSet presAssocID="{2373980A-47C0-4DFA-9D32-6479D142851D}" presName="spacer" presStyleCnt="0"/>
      <dgm:spPr/>
    </dgm:pt>
    <dgm:pt modelId="{17A0FDC7-5C7F-4803-AC0A-FA4D2F814AD9}" type="pres">
      <dgm:prSet presAssocID="{4BE976EC-9BAC-4B5E-A8E6-BD6560F4677E}" presName="parentText" presStyleLbl="node1" presStyleIdx="2" presStyleCnt="3" custScaleY="99613">
        <dgm:presLayoutVars>
          <dgm:chMax val="0"/>
          <dgm:bulletEnabled val="1"/>
        </dgm:presLayoutVars>
      </dgm:prSet>
      <dgm:spPr/>
    </dgm:pt>
  </dgm:ptLst>
  <dgm:cxnLst>
    <dgm:cxn modelId="{176AD21B-F166-4E6B-B72E-F460099C9324}" srcId="{CD19773E-9367-4658-B0AC-412D13560758}" destId="{4BE976EC-9BAC-4B5E-A8E6-BD6560F4677E}" srcOrd="2" destOrd="0" parTransId="{82EE229E-67F8-419E-8555-366279E6B96D}" sibTransId="{A46402B0-C394-47DA-A6D5-D3607CA464C9}"/>
    <dgm:cxn modelId="{F691AF31-697E-4A82-ADAD-18126CBA1525}" srcId="{CD19773E-9367-4658-B0AC-412D13560758}" destId="{B9943AD7-A83C-4A14-B5DD-AFCE0A130E16}" srcOrd="0" destOrd="0" parTransId="{0C3F17C1-1943-40A5-AB38-1A48C147BAE7}" sibTransId="{9646FA5D-DAA9-4C66-8B54-30FB0E031F7D}"/>
    <dgm:cxn modelId="{CB5F9B5F-FD68-44B9-B8B4-32D2F6409148}" type="presOf" srcId="{CD19773E-9367-4658-B0AC-412D13560758}" destId="{CE1D5470-1CC3-4E96-A625-CF5C8537D0E6}" srcOrd="0" destOrd="0" presId="urn:microsoft.com/office/officeart/2005/8/layout/vList2"/>
    <dgm:cxn modelId="{B319D168-A041-4C3B-BEA3-161C5900242C}" type="presOf" srcId="{F93DE122-E90D-48E1-A57C-2BFFBD71E36F}" destId="{38CC32AB-9B72-4D99-952E-068D68BA201A}" srcOrd="0" destOrd="0" presId="urn:microsoft.com/office/officeart/2005/8/layout/vList2"/>
    <dgm:cxn modelId="{C5D96B53-0AC4-4B6A-80A0-B11DFBE34917}" type="presOf" srcId="{4BE976EC-9BAC-4B5E-A8E6-BD6560F4677E}" destId="{17A0FDC7-5C7F-4803-AC0A-FA4D2F814AD9}" srcOrd="0" destOrd="0" presId="urn:microsoft.com/office/officeart/2005/8/layout/vList2"/>
    <dgm:cxn modelId="{9C1948CF-04EF-487C-9FFE-AD659716111E}" srcId="{CD19773E-9367-4658-B0AC-412D13560758}" destId="{F93DE122-E90D-48E1-A57C-2BFFBD71E36F}" srcOrd="1" destOrd="0" parTransId="{12B5FC62-D1EA-4E06-A1B7-55A3993E9681}" sibTransId="{2373980A-47C0-4DFA-9D32-6479D142851D}"/>
    <dgm:cxn modelId="{AB23C1E4-DFAE-48B9-BD52-1B281877833A}" type="presOf" srcId="{B9943AD7-A83C-4A14-B5DD-AFCE0A130E16}" destId="{08B1CB71-795F-45F4-8D8E-870D56CACD01}" srcOrd="0" destOrd="0" presId="urn:microsoft.com/office/officeart/2005/8/layout/vList2"/>
    <dgm:cxn modelId="{595B3049-2826-4C19-949F-6FAFD8425BAD}" type="presParOf" srcId="{CE1D5470-1CC3-4E96-A625-CF5C8537D0E6}" destId="{08B1CB71-795F-45F4-8D8E-870D56CACD01}" srcOrd="0" destOrd="0" presId="urn:microsoft.com/office/officeart/2005/8/layout/vList2"/>
    <dgm:cxn modelId="{E7EC447B-7895-4405-83FC-81BCDA77FE7D}" type="presParOf" srcId="{CE1D5470-1CC3-4E96-A625-CF5C8537D0E6}" destId="{C218DB2C-EC35-4B3A-A618-0398E148A744}" srcOrd="1" destOrd="0" presId="urn:microsoft.com/office/officeart/2005/8/layout/vList2"/>
    <dgm:cxn modelId="{39EB0DE2-26EF-492B-BF33-1DA35E25A76B}" type="presParOf" srcId="{CE1D5470-1CC3-4E96-A625-CF5C8537D0E6}" destId="{38CC32AB-9B72-4D99-952E-068D68BA201A}" srcOrd="2" destOrd="0" presId="urn:microsoft.com/office/officeart/2005/8/layout/vList2"/>
    <dgm:cxn modelId="{170C5329-8DAA-4B40-A8E3-30FE3D02631E}" type="presParOf" srcId="{CE1D5470-1CC3-4E96-A625-CF5C8537D0E6}" destId="{09FCA8F4-9076-4EA4-9788-AD76C755404F}" srcOrd="3" destOrd="0" presId="urn:microsoft.com/office/officeart/2005/8/layout/vList2"/>
    <dgm:cxn modelId="{670312FE-B9BC-4842-BC0B-9784A42AD5C7}" type="presParOf" srcId="{CE1D5470-1CC3-4E96-A625-CF5C8537D0E6}" destId="{17A0FDC7-5C7F-4803-AC0A-FA4D2F814A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7B0F4-A5DC-4372-A1CC-01A4730E863F}" type="doc">
      <dgm:prSet loTypeId="urn:microsoft.com/office/officeart/2005/8/layout/vList5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B8F10BDE-9094-4EEE-A764-86BA4A8A1203}">
      <dgm:prSet phldrT="[Teks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dirty="0"/>
            <a:t>Konkurs Ścieżka SMART</a:t>
          </a:r>
        </a:p>
      </dgm:t>
    </dgm:pt>
    <dgm:pt modelId="{1B9BBFA7-FAED-4491-B752-3F8890EC9414}" type="parTrans" cxnId="{794FFDC2-E84F-43D8-BD1B-BEFFEA6885BB}">
      <dgm:prSet/>
      <dgm:spPr/>
      <dgm:t>
        <a:bodyPr/>
        <a:lstStyle/>
        <a:p>
          <a:endParaRPr lang="pl-PL"/>
        </a:p>
      </dgm:t>
    </dgm:pt>
    <dgm:pt modelId="{2ECA9AAE-A3E7-42E3-B449-51CE5CD371EE}" type="sibTrans" cxnId="{794FFDC2-E84F-43D8-BD1B-BEFFEA6885BB}">
      <dgm:prSet/>
      <dgm:spPr/>
      <dgm:t>
        <a:bodyPr/>
        <a:lstStyle/>
        <a:p>
          <a:endParaRPr lang="pl-PL"/>
        </a:p>
      </dgm:t>
    </dgm:pt>
    <dgm:pt modelId="{EA60E2F1-B95D-45FE-8C64-0282BC36AA16}">
      <dgm:prSet phldrT="[Tekst]"/>
      <dgm:spPr/>
      <dgm:t>
        <a:bodyPr/>
        <a:lstStyle/>
        <a:p>
          <a:r>
            <a:rPr lang="pl-PL" b="1" dirty="0"/>
            <a:t>Organizacje pozarządowe </a:t>
          </a:r>
          <a:br>
            <a:rPr lang="pl-PL" b="1" dirty="0"/>
          </a:br>
          <a:r>
            <a:rPr lang="pl-PL" b="1" dirty="0"/>
            <a:t>w konsorcjach z przedsiębiorstwami</a:t>
          </a:r>
        </a:p>
      </dgm:t>
    </dgm:pt>
    <dgm:pt modelId="{834EE30E-696B-4CFF-87FE-6AA1EB24335B}" type="parTrans" cxnId="{AF46D737-B1D5-4DCE-8C81-4DF26A9C80F0}">
      <dgm:prSet/>
      <dgm:spPr/>
      <dgm:t>
        <a:bodyPr/>
        <a:lstStyle/>
        <a:p>
          <a:endParaRPr lang="pl-PL"/>
        </a:p>
      </dgm:t>
    </dgm:pt>
    <dgm:pt modelId="{B4C88359-56BB-4750-B55A-1A35E6596906}" type="sibTrans" cxnId="{AF46D737-B1D5-4DCE-8C81-4DF26A9C80F0}">
      <dgm:prSet/>
      <dgm:spPr/>
      <dgm:t>
        <a:bodyPr/>
        <a:lstStyle/>
        <a:p>
          <a:endParaRPr lang="pl-PL"/>
        </a:p>
      </dgm:t>
    </dgm:pt>
    <dgm:pt modelId="{BD7C1DD1-9F79-4C33-890D-CCEF913B1150}">
      <dgm:prSet phldrT="[Tekst]"/>
      <dgm:spPr/>
      <dgm:t>
        <a:bodyPr/>
        <a:lstStyle/>
        <a:p>
          <a:r>
            <a:rPr lang="pl-PL" b="1" dirty="0"/>
            <a:t>Dofinansowanie do 150 mln zł</a:t>
          </a:r>
        </a:p>
      </dgm:t>
    </dgm:pt>
    <dgm:pt modelId="{9F7A9E87-8DCF-4025-9696-CFE639CAB8A1}" type="parTrans" cxnId="{384CCBC4-75B2-48F1-A012-FC6810117AD0}">
      <dgm:prSet/>
      <dgm:spPr/>
      <dgm:t>
        <a:bodyPr/>
        <a:lstStyle/>
        <a:p>
          <a:endParaRPr lang="pl-PL"/>
        </a:p>
      </dgm:t>
    </dgm:pt>
    <dgm:pt modelId="{3D5C4022-C863-4ACE-AF9D-3228634D9AA5}" type="sibTrans" cxnId="{384CCBC4-75B2-48F1-A012-FC6810117AD0}">
      <dgm:prSet/>
      <dgm:spPr/>
      <dgm:t>
        <a:bodyPr/>
        <a:lstStyle/>
        <a:p>
          <a:endParaRPr lang="pl-PL"/>
        </a:p>
      </dgm:t>
    </dgm:pt>
    <dgm:pt modelId="{9D003D9F-54AC-444F-9FD4-DA0D2F7F251D}">
      <dgm:prSet phldrT="[Tekst]"/>
      <dgm:spPr/>
      <dgm:t>
        <a:bodyPr/>
        <a:lstStyle/>
        <a:p>
          <a:r>
            <a:rPr lang="pl-PL" b="1" dirty="0"/>
            <a:t>Termin do 28.03.2025 r.</a:t>
          </a:r>
        </a:p>
      </dgm:t>
    </dgm:pt>
    <dgm:pt modelId="{244E2F88-4EC3-400D-9392-3B4DF2E7726E}" type="parTrans" cxnId="{A87D0F94-4518-4763-AD3A-42A3E0C0F062}">
      <dgm:prSet/>
      <dgm:spPr/>
      <dgm:t>
        <a:bodyPr/>
        <a:lstStyle/>
        <a:p>
          <a:endParaRPr lang="pl-PL"/>
        </a:p>
      </dgm:t>
    </dgm:pt>
    <dgm:pt modelId="{08A4E475-DC8A-4CFA-AE81-46DED551F014}" type="sibTrans" cxnId="{A87D0F94-4518-4763-AD3A-42A3E0C0F062}">
      <dgm:prSet/>
      <dgm:spPr/>
      <dgm:t>
        <a:bodyPr/>
        <a:lstStyle/>
        <a:p>
          <a:endParaRPr lang="pl-PL"/>
        </a:p>
      </dgm:t>
    </dgm:pt>
    <dgm:pt modelId="{4C582149-3041-4C45-B3F5-A7C977A0EC4E}" type="pres">
      <dgm:prSet presAssocID="{C827B0F4-A5DC-4372-A1CC-01A4730E863F}" presName="Name0" presStyleCnt="0">
        <dgm:presLayoutVars>
          <dgm:dir/>
          <dgm:animLvl val="lvl"/>
          <dgm:resizeHandles val="exact"/>
        </dgm:presLayoutVars>
      </dgm:prSet>
      <dgm:spPr/>
    </dgm:pt>
    <dgm:pt modelId="{FCF198D7-4338-41C8-B98C-7ECFC0CB983F}" type="pres">
      <dgm:prSet presAssocID="{B8F10BDE-9094-4EEE-A764-86BA4A8A1203}" presName="linNode" presStyleCnt="0"/>
      <dgm:spPr/>
    </dgm:pt>
    <dgm:pt modelId="{45898592-9325-484C-AD35-161B2380F0BF}" type="pres">
      <dgm:prSet presAssocID="{B8F10BDE-9094-4EEE-A764-86BA4A8A1203}" presName="parentText" presStyleLbl="node1" presStyleIdx="0" presStyleCnt="1" custLinFactNeighborY="-6917">
        <dgm:presLayoutVars>
          <dgm:chMax val="1"/>
          <dgm:bulletEnabled val="1"/>
        </dgm:presLayoutVars>
      </dgm:prSet>
      <dgm:spPr/>
    </dgm:pt>
    <dgm:pt modelId="{6DB1FB52-AF27-47AD-85A5-1EF258447897}" type="pres">
      <dgm:prSet presAssocID="{B8F10BDE-9094-4EEE-A764-86BA4A8A1203}" presName="descendantText" presStyleLbl="alignAccFollowNode1" presStyleIdx="0" presStyleCnt="1" custLinFactNeighborX="0" custLinFactNeighborY="-2690">
        <dgm:presLayoutVars>
          <dgm:bulletEnabled val="1"/>
        </dgm:presLayoutVars>
      </dgm:prSet>
      <dgm:spPr/>
    </dgm:pt>
  </dgm:ptLst>
  <dgm:cxnLst>
    <dgm:cxn modelId="{E02AEB1B-C705-4D56-BB30-5A82E721B8BC}" type="presOf" srcId="{C827B0F4-A5DC-4372-A1CC-01A4730E863F}" destId="{4C582149-3041-4C45-B3F5-A7C977A0EC4E}" srcOrd="0" destOrd="0" presId="urn:microsoft.com/office/officeart/2005/8/layout/vList5"/>
    <dgm:cxn modelId="{037B9426-BD2C-4496-BDC0-CB828D2F2019}" type="presOf" srcId="{B8F10BDE-9094-4EEE-A764-86BA4A8A1203}" destId="{45898592-9325-484C-AD35-161B2380F0BF}" srcOrd="0" destOrd="0" presId="urn:microsoft.com/office/officeart/2005/8/layout/vList5"/>
    <dgm:cxn modelId="{AF46D737-B1D5-4DCE-8C81-4DF26A9C80F0}" srcId="{B8F10BDE-9094-4EEE-A764-86BA4A8A1203}" destId="{EA60E2F1-B95D-45FE-8C64-0282BC36AA16}" srcOrd="0" destOrd="0" parTransId="{834EE30E-696B-4CFF-87FE-6AA1EB24335B}" sibTransId="{B4C88359-56BB-4750-B55A-1A35E6596906}"/>
    <dgm:cxn modelId="{A4C2FE40-EC76-4286-BA14-4F254626105A}" type="presOf" srcId="{9D003D9F-54AC-444F-9FD4-DA0D2F7F251D}" destId="{6DB1FB52-AF27-47AD-85A5-1EF258447897}" srcOrd="0" destOrd="2" presId="urn:microsoft.com/office/officeart/2005/8/layout/vList5"/>
    <dgm:cxn modelId="{81B8CF43-79A8-4399-A0AA-DEE820EB8B6A}" type="presOf" srcId="{BD7C1DD1-9F79-4C33-890D-CCEF913B1150}" destId="{6DB1FB52-AF27-47AD-85A5-1EF258447897}" srcOrd="0" destOrd="1" presId="urn:microsoft.com/office/officeart/2005/8/layout/vList5"/>
    <dgm:cxn modelId="{82FEAB75-29FE-4E21-8809-EB71A68F5689}" type="presOf" srcId="{EA60E2F1-B95D-45FE-8C64-0282BC36AA16}" destId="{6DB1FB52-AF27-47AD-85A5-1EF258447897}" srcOrd="0" destOrd="0" presId="urn:microsoft.com/office/officeart/2005/8/layout/vList5"/>
    <dgm:cxn modelId="{A87D0F94-4518-4763-AD3A-42A3E0C0F062}" srcId="{B8F10BDE-9094-4EEE-A764-86BA4A8A1203}" destId="{9D003D9F-54AC-444F-9FD4-DA0D2F7F251D}" srcOrd="2" destOrd="0" parTransId="{244E2F88-4EC3-400D-9392-3B4DF2E7726E}" sibTransId="{08A4E475-DC8A-4CFA-AE81-46DED551F014}"/>
    <dgm:cxn modelId="{794FFDC2-E84F-43D8-BD1B-BEFFEA6885BB}" srcId="{C827B0F4-A5DC-4372-A1CC-01A4730E863F}" destId="{B8F10BDE-9094-4EEE-A764-86BA4A8A1203}" srcOrd="0" destOrd="0" parTransId="{1B9BBFA7-FAED-4491-B752-3F8890EC9414}" sibTransId="{2ECA9AAE-A3E7-42E3-B449-51CE5CD371EE}"/>
    <dgm:cxn modelId="{384CCBC4-75B2-48F1-A012-FC6810117AD0}" srcId="{B8F10BDE-9094-4EEE-A764-86BA4A8A1203}" destId="{BD7C1DD1-9F79-4C33-890D-CCEF913B1150}" srcOrd="1" destOrd="0" parTransId="{9F7A9E87-8DCF-4025-9696-CFE639CAB8A1}" sibTransId="{3D5C4022-C863-4ACE-AF9D-3228634D9AA5}"/>
    <dgm:cxn modelId="{9F73E5C6-5843-4313-9DBF-3BF0BDBF600E}" type="presParOf" srcId="{4C582149-3041-4C45-B3F5-A7C977A0EC4E}" destId="{FCF198D7-4338-41C8-B98C-7ECFC0CB983F}" srcOrd="0" destOrd="0" presId="urn:microsoft.com/office/officeart/2005/8/layout/vList5"/>
    <dgm:cxn modelId="{FA1C2C50-4D15-4312-ADA1-34FE8771BFA7}" type="presParOf" srcId="{FCF198D7-4338-41C8-B98C-7ECFC0CB983F}" destId="{45898592-9325-484C-AD35-161B2380F0BF}" srcOrd="0" destOrd="0" presId="urn:microsoft.com/office/officeart/2005/8/layout/vList5"/>
    <dgm:cxn modelId="{43C1EC4E-E0BD-4F0C-A582-0FD229B9BA12}" type="presParOf" srcId="{FCF198D7-4338-41C8-B98C-7ECFC0CB983F}" destId="{6DB1FB52-AF27-47AD-85A5-1EF25844789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994C3-3B11-4CA7-BE49-4FD2A966CD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4D9E48F-0CCB-48C1-AD46-B2B998800C59}">
      <dgm:prSet phldrT="[Tekst]" custT="1"/>
      <dgm:spPr/>
      <dgm:t>
        <a:bodyPr/>
        <a:lstStyle/>
        <a:p>
          <a:r>
            <a:rPr lang="pl-PL" sz="2800" b="1" i="0" dirty="0"/>
            <a:t>2.2 Wsparcie systemu opieki nad dziećmi do lat 3</a:t>
          </a:r>
          <a:endParaRPr lang="pl-PL" sz="2800" b="1" dirty="0"/>
        </a:p>
      </dgm:t>
    </dgm:pt>
    <dgm:pt modelId="{A26E6611-2C7A-43F2-8BA5-AB6AD04F3402}" type="parTrans" cxnId="{7AC1D47E-D464-4651-95D9-4F615C5263B9}">
      <dgm:prSet/>
      <dgm:spPr/>
      <dgm:t>
        <a:bodyPr/>
        <a:lstStyle/>
        <a:p>
          <a:endParaRPr lang="pl-PL"/>
        </a:p>
      </dgm:t>
    </dgm:pt>
    <dgm:pt modelId="{F072E03F-D915-4D06-9FDB-1B364EF22417}" type="sibTrans" cxnId="{7AC1D47E-D464-4651-95D9-4F615C5263B9}">
      <dgm:prSet/>
      <dgm:spPr/>
      <dgm:t>
        <a:bodyPr/>
        <a:lstStyle/>
        <a:p>
          <a:endParaRPr lang="pl-PL"/>
        </a:p>
      </dgm:t>
    </dgm:pt>
    <dgm:pt modelId="{52D213EE-85AB-4ADB-881C-2DCE5606B470}">
      <dgm:prSet phldrT="[Tekst]"/>
      <dgm:spPr/>
      <dgm:t>
        <a:bodyPr/>
        <a:lstStyle/>
        <a:p>
          <a:r>
            <a:rPr lang="pl-PL" dirty="0"/>
            <a:t>Organizacje pozarządowe</a:t>
          </a:r>
        </a:p>
      </dgm:t>
    </dgm:pt>
    <dgm:pt modelId="{A15AB2AB-0125-46C7-B6FA-61870084CCC6}" type="parTrans" cxnId="{F26D73AF-0630-4D6D-A9DC-135A40A91366}">
      <dgm:prSet/>
      <dgm:spPr/>
      <dgm:t>
        <a:bodyPr/>
        <a:lstStyle/>
        <a:p>
          <a:endParaRPr lang="pl-PL"/>
        </a:p>
      </dgm:t>
    </dgm:pt>
    <dgm:pt modelId="{3F9B1888-58E6-4838-A5AF-60F631686712}" type="sibTrans" cxnId="{F26D73AF-0630-4D6D-A9DC-135A40A91366}">
      <dgm:prSet/>
      <dgm:spPr/>
      <dgm:t>
        <a:bodyPr/>
        <a:lstStyle/>
        <a:p>
          <a:endParaRPr lang="pl-PL"/>
        </a:p>
      </dgm:t>
    </dgm:pt>
    <dgm:pt modelId="{43EA98BB-D264-4B87-8098-36C8474019DC}">
      <dgm:prSet custT="1"/>
      <dgm:spPr/>
      <dgm:t>
        <a:bodyPr/>
        <a:lstStyle/>
        <a:p>
          <a:r>
            <a:rPr lang="pl-PL" sz="3000" b="1" dirty="0"/>
            <a:t>4.12 Wsparcie NGO w zakresie usług </a:t>
          </a:r>
          <a:r>
            <a:rPr lang="pl-PL" sz="2800" b="1" dirty="0"/>
            <a:t>publicznych</a:t>
          </a:r>
          <a:r>
            <a:rPr lang="pl-PL" sz="3000" b="1" dirty="0"/>
            <a:t> i współpracy</a:t>
          </a:r>
        </a:p>
      </dgm:t>
    </dgm:pt>
    <dgm:pt modelId="{085CBC43-494C-4AC7-823C-4A9ACEB56518}" type="parTrans" cxnId="{0C8E8D16-9077-4CDA-BAE7-E103C3A60F9E}">
      <dgm:prSet/>
      <dgm:spPr/>
      <dgm:t>
        <a:bodyPr/>
        <a:lstStyle/>
        <a:p>
          <a:endParaRPr lang="pl-PL"/>
        </a:p>
      </dgm:t>
    </dgm:pt>
    <dgm:pt modelId="{94F190C8-C676-4683-840B-0F92425CC919}" type="sibTrans" cxnId="{0C8E8D16-9077-4CDA-BAE7-E103C3A60F9E}">
      <dgm:prSet/>
      <dgm:spPr/>
      <dgm:t>
        <a:bodyPr/>
        <a:lstStyle/>
        <a:p>
          <a:endParaRPr lang="pl-PL"/>
        </a:p>
      </dgm:t>
    </dgm:pt>
    <dgm:pt modelId="{36AC7708-A56F-4D4F-9353-9DE4DEEC9C48}">
      <dgm:prSet phldrT="[Tekst]"/>
      <dgm:spPr/>
      <dgm:t>
        <a:bodyPr/>
        <a:lstStyle/>
        <a:p>
          <a:r>
            <a:rPr lang="pl-PL" dirty="0"/>
            <a:t>Związek organizacji pozarządowych </a:t>
          </a:r>
          <a:br>
            <a:rPr lang="pl-PL" dirty="0"/>
          </a:br>
          <a:r>
            <a:rPr lang="pl-PL" dirty="0"/>
            <a:t>lub organizacja patronacka</a:t>
          </a:r>
        </a:p>
      </dgm:t>
    </dgm:pt>
    <dgm:pt modelId="{255AE973-85C5-4897-9643-2EAE95FA02D3}" type="parTrans" cxnId="{7EDBEBEF-F446-40E3-A778-948453A7CCE2}">
      <dgm:prSet/>
      <dgm:spPr/>
      <dgm:t>
        <a:bodyPr/>
        <a:lstStyle/>
        <a:p>
          <a:endParaRPr lang="pl-PL"/>
        </a:p>
      </dgm:t>
    </dgm:pt>
    <dgm:pt modelId="{13B356AC-9B20-4CB3-85D7-2B6B9CCFFC83}" type="sibTrans" cxnId="{7EDBEBEF-F446-40E3-A778-948453A7CCE2}">
      <dgm:prSet/>
      <dgm:spPr/>
      <dgm:t>
        <a:bodyPr/>
        <a:lstStyle/>
        <a:p>
          <a:endParaRPr lang="pl-PL"/>
        </a:p>
      </dgm:t>
    </dgm:pt>
    <dgm:pt modelId="{38016151-B072-4268-A11C-4901DB28BD74}">
      <dgm:prSet phldrT="[Tekst]"/>
      <dgm:spPr/>
      <dgm:t>
        <a:bodyPr/>
        <a:lstStyle/>
        <a:p>
          <a:r>
            <a:rPr lang="pl-PL" dirty="0"/>
            <a:t>D</a:t>
          </a:r>
          <a:r>
            <a:rPr lang="pt-BR" dirty="0"/>
            <a:t>o 3 marca 2025 r.</a:t>
          </a:r>
          <a:endParaRPr lang="pl-PL" dirty="0"/>
        </a:p>
      </dgm:t>
    </dgm:pt>
    <dgm:pt modelId="{6BEC76EE-D149-4BA4-8DCE-0F64D187CC06}" type="parTrans" cxnId="{3DC30C5B-1A70-490C-8D92-2C8D51B0303E}">
      <dgm:prSet/>
      <dgm:spPr/>
      <dgm:t>
        <a:bodyPr/>
        <a:lstStyle/>
        <a:p>
          <a:endParaRPr lang="pl-PL"/>
        </a:p>
      </dgm:t>
    </dgm:pt>
    <dgm:pt modelId="{6FB98077-02AC-47F4-A786-695AFFDE262E}" type="sibTrans" cxnId="{3DC30C5B-1A70-490C-8D92-2C8D51B0303E}">
      <dgm:prSet/>
      <dgm:spPr/>
      <dgm:t>
        <a:bodyPr/>
        <a:lstStyle/>
        <a:p>
          <a:endParaRPr lang="pl-PL"/>
        </a:p>
      </dgm:t>
    </dgm:pt>
    <dgm:pt modelId="{D895B500-0B31-4626-89F5-F130FD866ABD}">
      <dgm:prSet phldrT="[Tekst]"/>
      <dgm:spPr/>
      <dgm:t>
        <a:bodyPr/>
        <a:lstStyle/>
        <a:p>
          <a:r>
            <a:rPr lang="pl-PL" dirty="0"/>
            <a:t>Pula środków </a:t>
          </a:r>
          <a:r>
            <a:rPr lang="pl-PL" b="0" i="0" dirty="0"/>
            <a:t>6 108 000,00 zł</a:t>
          </a:r>
          <a:endParaRPr lang="pl-PL" dirty="0"/>
        </a:p>
      </dgm:t>
    </dgm:pt>
    <dgm:pt modelId="{FCBE431F-DA8D-4423-BE5B-BB3D2F102BDF}" type="parTrans" cxnId="{253D9903-5A4F-4379-B2A3-3EA7801A65DE}">
      <dgm:prSet/>
      <dgm:spPr/>
      <dgm:t>
        <a:bodyPr/>
        <a:lstStyle/>
        <a:p>
          <a:endParaRPr lang="pl-PL"/>
        </a:p>
      </dgm:t>
    </dgm:pt>
    <dgm:pt modelId="{6CF25FFE-C49A-40D9-8831-A6F2480D2DE9}" type="sibTrans" cxnId="{253D9903-5A4F-4379-B2A3-3EA7801A65DE}">
      <dgm:prSet/>
      <dgm:spPr/>
      <dgm:t>
        <a:bodyPr/>
        <a:lstStyle/>
        <a:p>
          <a:endParaRPr lang="pl-PL"/>
        </a:p>
      </dgm:t>
    </dgm:pt>
    <dgm:pt modelId="{DE84DC55-8AF1-4603-9A3D-1AAEEDA1843E}">
      <dgm:prSet phldrT="[Tekst]"/>
      <dgm:spPr/>
      <dgm:t>
        <a:bodyPr/>
        <a:lstStyle/>
        <a:p>
          <a:r>
            <a:rPr lang="pl-PL" b="0" i="0" dirty="0"/>
            <a:t>Maksymalna wartość projektu 5 000 000,00 zł</a:t>
          </a:r>
          <a:endParaRPr lang="pl-PL" dirty="0"/>
        </a:p>
      </dgm:t>
    </dgm:pt>
    <dgm:pt modelId="{5807094C-618C-48AB-864A-37003D1959AB}" type="parTrans" cxnId="{1E42866D-F13B-4D4A-A98F-60C797A19105}">
      <dgm:prSet/>
      <dgm:spPr/>
      <dgm:t>
        <a:bodyPr/>
        <a:lstStyle/>
        <a:p>
          <a:endParaRPr lang="pl-PL"/>
        </a:p>
      </dgm:t>
    </dgm:pt>
    <dgm:pt modelId="{F78001D9-F7FD-4A05-889D-28A2AB483D60}" type="sibTrans" cxnId="{1E42866D-F13B-4D4A-A98F-60C797A19105}">
      <dgm:prSet/>
      <dgm:spPr/>
      <dgm:t>
        <a:bodyPr/>
        <a:lstStyle/>
        <a:p>
          <a:endParaRPr lang="pl-PL"/>
        </a:p>
      </dgm:t>
    </dgm:pt>
    <dgm:pt modelId="{1FA44EAC-A889-44CA-BFB1-8337E7BB11E6}">
      <dgm:prSet phldrT="[Tekst]"/>
      <dgm:spPr/>
      <dgm:t>
        <a:bodyPr/>
        <a:lstStyle/>
        <a:p>
          <a:r>
            <a:rPr lang="pl-PL" dirty="0"/>
            <a:t>Do 28 lutego 2025 r.</a:t>
          </a:r>
        </a:p>
      </dgm:t>
    </dgm:pt>
    <dgm:pt modelId="{EE064650-BA85-4E1E-85E4-AA72B1B1ADC7}" type="parTrans" cxnId="{0BD58A31-2D6E-4C32-8A7F-262A22253CF9}">
      <dgm:prSet/>
      <dgm:spPr/>
      <dgm:t>
        <a:bodyPr/>
        <a:lstStyle/>
        <a:p>
          <a:endParaRPr lang="pl-PL"/>
        </a:p>
      </dgm:t>
    </dgm:pt>
    <dgm:pt modelId="{023CF2D4-42FD-475D-ADCB-0E29EB83C64A}" type="sibTrans" cxnId="{0BD58A31-2D6E-4C32-8A7F-262A22253CF9}">
      <dgm:prSet/>
      <dgm:spPr/>
      <dgm:t>
        <a:bodyPr/>
        <a:lstStyle/>
        <a:p>
          <a:endParaRPr lang="pl-PL"/>
        </a:p>
      </dgm:t>
    </dgm:pt>
    <dgm:pt modelId="{E9CE4B22-0619-49E0-8964-24FB2857B844}" type="pres">
      <dgm:prSet presAssocID="{7B2994C3-3B11-4CA7-BE49-4FD2A966CD80}" presName="linear" presStyleCnt="0">
        <dgm:presLayoutVars>
          <dgm:animLvl val="lvl"/>
          <dgm:resizeHandles val="exact"/>
        </dgm:presLayoutVars>
      </dgm:prSet>
      <dgm:spPr/>
    </dgm:pt>
    <dgm:pt modelId="{6FEBDB60-AC9F-409D-92E9-39FF0B30BC77}" type="pres">
      <dgm:prSet presAssocID="{34D9E48F-0CCB-48C1-AD46-B2B998800C5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567196-B113-471F-8A3A-682880E95D59}" type="pres">
      <dgm:prSet presAssocID="{34D9E48F-0CCB-48C1-AD46-B2B998800C59}" presName="childText" presStyleLbl="revTx" presStyleIdx="0" presStyleCnt="2">
        <dgm:presLayoutVars>
          <dgm:bulletEnabled val="1"/>
        </dgm:presLayoutVars>
      </dgm:prSet>
      <dgm:spPr/>
    </dgm:pt>
    <dgm:pt modelId="{F208ED98-9968-4EB8-9696-436C4DF6B6ED}" type="pres">
      <dgm:prSet presAssocID="{43EA98BB-D264-4B87-8098-36C8474019D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49C91F6-D05C-4E40-AB80-68FFFE09C7C0}" type="pres">
      <dgm:prSet presAssocID="{43EA98BB-D264-4B87-8098-36C8474019D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53D9903-5A4F-4379-B2A3-3EA7801A65DE}" srcId="{34D9E48F-0CCB-48C1-AD46-B2B998800C59}" destId="{D895B500-0B31-4626-89F5-F130FD866ABD}" srcOrd="1" destOrd="0" parTransId="{FCBE431F-DA8D-4423-BE5B-BB3D2F102BDF}" sibTransId="{6CF25FFE-C49A-40D9-8831-A6F2480D2DE9}"/>
    <dgm:cxn modelId="{5814BE0F-EE36-471C-BD01-E7EACE4F71EE}" type="presOf" srcId="{7B2994C3-3B11-4CA7-BE49-4FD2A966CD80}" destId="{E9CE4B22-0619-49E0-8964-24FB2857B844}" srcOrd="0" destOrd="0" presId="urn:microsoft.com/office/officeart/2005/8/layout/vList2"/>
    <dgm:cxn modelId="{0C8E8D16-9077-4CDA-BAE7-E103C3A60F9E}" srcId="{7B2994C3-3B11-4CA7-BE49-4FD2A966CD80}" destId="{43EA98BB-D264-4B87-8098-36C8474019DC}" srcOrd="1" destOrd="0" parTransId="{085CBC43-494C-4AC7-823C-4A9ACEB56518}" sibTransId="{94F190C8-C676-4683-840B-0F92425CC919}"/>
    <dgm:cxn modelId="{0BD58A31-2D6E-4C32-8A7F-262A22253CF9}" srcId="{43EA98BB-D264-4B87-8098-36C8474019DC}" destId="{1FA44EAC-A889-44CA-BFB1-8337E7BB11E6}" srcOrd="2" destOrd="0" parTransId="{EE064650-BA85-4E1E-85E4-AA72B1B1ADC7}" sibTransId="{023CF2D4-42FD-475D-ADCB-0E29EB83C64A}"/>
    <dgm:cxn modelId="{BF9BC936-1BCE-45CB-959D-64CAE7F5D317}" type="presOf" srcId="{DE84DC55-8AF1-4603-9A3D-1AAEEDA1843E}" destId="{849C91F6-D05C-4E40-AB80-68FFFE09C7C0}" srcOrd="0" destOrd="1" presId="urn:microsoft.com/office/officeart/2005/8/layout/vList2"/>
    <dgm:cxn modelId="{1583C738-D94F-4D73-8F3D-91D7023D9DC0}" type="presOf" srcId="{43EA98BB-D264-4B87-8098-36C8474019DC}" destId="{F208ED98-9968-4EB8-9696-436C4DF6B6ED}" srcOrd="0" destOrd="0" presId="urn:microsoft.com/office/officeart/2005/8/layout/vList2"/>
    <dgm:cxn modelId="{B6F6143A-F6C2-4CE7-98F1-58FBA77762DF}" type="presOf" srcId="{34D9E48F-0CCB-48C1-AD46-B2B998800C59}" destId="{6FEBDB60-AC9F-409D-92E9-39FF0B30BC77}" srcOrd="0" destOrd="0" presId="urn:microsoft.com/office/officeart/2005/8/layout/vList2"/>
    <dgm:cxn modelId="{3DC30C5B-1A70-490C-8D92-2C8D51B0303E}" srcId="{34D9E48F-0CCB-48C1-AD46-B2B998800C59}" destId="{38016151-B072-4268-A11C-4901DB28BD74}" srcOrd="2" destOrd="0" parTransId="{6BEC76EE-D149-4BA4-8DCE-0F64D187CC06}" sibTransId="{6FB98077-02AC-47F4-A786-695AFFDE262E}"/>
    <dgm:cxn modelId="{5598B15E-B8A4-4E05-9D79-907822BEA120}" type="presOf" srcId="{52D213EE-85AB-4ADB-881C-2DCE5606B470}" destId="{AE567196-B113-471F-8A3A-682880E95D59}" srcOrd="0" destOrd="0" presId="urn:microsoft.com/office/officeart/2005/8/layout/vList2"/>
    <dgm:cxn modelId="{A666A643-1ECD-4D5B-9A44-232A9A1DEAA9}" type="presOf" srcId="{36AC7708-A56F-4D4F-9353-9DE4DEEC9C48}" destId="{849C91F6-D05C-4E40-AB80-68FFFE09C7C0}" srcOrd="0" destOrd="0" presId="urn:microsoft.com/office/officeart/2005/8/layout/vList2"/>
    <dgm:cxn modelId="{1E42866D-F13B-4D4A-A98F-60C797A19105}" srcId="{43EA98BB-D264-4B87-8098-36C8474019DC}" destId="{DE84DC55-8AF1-4603-9A3D-1AAEEDA1843E}" srcOrd="1" destOrd="0" parTransId="{5807094C-618C-48AB-864A-37003D1959AB}" sibTransId="{F78001D9-F7FD-4A05-889D-28A2AB483D60}"/>
    <dgm:cxn modelId="{7AC1D47E-D464-4651-95D9-4F615C5263B9}" srcId="{7B2994C3-3B11-4CA7-BE49-4FD2A966CD80}" destId="{34D9E48F-0CCB-48C1-AD46-B2B998800C59}" srcOrd="0" destOrd="0" parTransId="{A26E6611-2C7A-43F2-8BA5-AB6AD04F3402}" sibTransId="{F072E03F-D915-4D06-9FDB-1B364EF22417}"/>
    <dgm:cxn modelId="{F26D73AF-0630-4D6D-A9DC-135A40A91366}" srcId="{34D9E48F-0CCB-48C1-AD46-B2B998800C59}" destId="{52D213EE-85AB-4ADB-881C-2DCE5606B470}" srcOrd="0" destOrd="0" parTransId="{A15AB2AB-0125-46C7-B6FA-61870084CCC6}" sibTransId="{3F9B1888-58E6-4838-A5AF-60F631686712}"/>
    <dgm:cxn modelId="{AA5719CF-B8D5-4F46-B233-BA508CE8AA3F}" type="presOf" srcId="{1FA44EAC-A889-44CA-BFB1-8337E7BB11E6}" destId="{849C91F6-D05C-4E40-AB80-68FFFE09C7C0}" srcOrd="0" destOrd="2" presId="urn:microsoft.com/office/officeart/2005/8/layout/vList2"/>
    <dgm:cxn modelId="{3DC7F3EA-FAA9-42BC-909A-C73F24F6C69F}" type="presOf" srcId="{38016151-B072-4268-A11C-4901DB28BD74}" destId="{AE567196-B113-471F-8A3A-682880E95D59}" srcOrd="0" destOrd="2" presId="urn:microsoft.com/office/officeart/2005/8/layout/vList2"/>
    <dgm:cxn modelId="{7EDBEBEF-F446-40E3-A778-948453A7CCE2}" srcId="{43EA98BB-D264-4B87-8098-36C8474019DC}" destId="{36AC7708-A56F-4D4F-9353-9DE4DEEC9C48}" srcOrd="0" destOrd="0" parTransId="{255AE973-85C5-4897-9643-2EAE95FA02D3}" sibTransId="{13B356AC-9B20-4CB3-85D7-2B6B9CCFFC83}"/>
    <dgm:cxn modelId="{17193DF2-E111-44EC-BD31-50F5152B0E7B}" type="presOf" srcId="{D895B500-0B31-4626-89F5-F130FD866ABD}" destId="{AE567196-B113-471F-8A3A-682880E95D59}" srcOrd="0" destOrd="1" presId="urn:microsoft.com/office/officeart/2005/8/layout/vList2"/>
    <dgm:cxn modelId="{6E13AADC-5AE9-4BA9-B484-E9940AEA50E2}" type="presParOf" srcId="{E9CE4B22-0619-49E0-8964-24FB2857B844}" destId="{6FEBDB60-AC9F-409D-92E9-39FF0B30BC77}" srcOrd="0" destOrd="0" presId="urn:microsoft.com/office/officeart/2005/8/layout/vList2"/>
    <dgm:cxn modelId="{3A839BFC-0611-46D4-BE3C-1638AE908329}" type="presParOf" srcId="{E9CE4B22-0619-49E0-8964-24FB2857B844}" destId="{AE567196-B113-471F-8A3A-682880E95D59}" srcOrd="1" destOrd="0" presId="urn:microsoft.com/office/officeart/2005/8/layout/vList2"/>
    <dgm:cxn modelId="{5CE48DEA-CC4F-4EDC-B40C-5A1C56C0420D}" type="presParOf" srcId="{E9CE4B22-0619-49E0-8964-24FB2857B844}" destId="{F208ED98-9968-4EB8-9696-436C4DF6B6ED}" srcOrd="2" destOrd="0" presId="urn:microsoft.com/office/officeart/2005/8/layout/vList2"/>
    <dgm:cxn modelId="{613FEB7C-7979-45FB-91B0-FBFCB7422B39}" type="presParOf" srcId="{E9CE4B22-0619-49E0-8964-24FB2857B844}" destId="{849C91F6-D05C-4E40-AB80-68FFFE09C7C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E0A22F-E8F5-4024-87C7-F40791F36716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pl-PL"/>
        </a:p>
      </dgm:t>
    </dgm:pt>
    <dgm:pt modelId="{9D904985-573F-41B2-B610-488F3927FE12}">
      <dgm:prSet phldrT="[Tekst]"/>
      <dgm:spPr/>
      <dgm:t>
        <a:bodyPr/>
        <a:lstStyle/>
        <a:p>
          <a:r>
            <a:rPr lang="pl-PL" b="1" i="0" dirty="0"/>
            <a:t>B3.5.1. Inwestycje w energooszczędne mieszkania dla gospodarstw domowych o niskich i średnich dochodach</a:t>
          </a:r>
          <a:endParaRPr lang="pl-PL" b="1" dirty="0"/>
        </a:p>
      </dgm:t>
    </dgm:pt>
    <dgm:pt modelId="{6876E232-DB7E-4F71-8B13-74342FF48E32}" type="parTrans" cxnId="{A9E0A7F8-F4A1-4140-8BB8-0373A6897003}">
      <dgm:prSet/>
      <dgm:spPr/>
      <dgm:t>
        <a:bodyPr/>
        <a:lstStyle/>
        <a:p>
          <a:endParaRPr lang="pl-PL"/>
        </a:p>
      </dgm:t>
    </dgm:pt>
    <dgm:pt modelId="{EF88F334-E357-482D-8447-E84B71056019}" type="sibTrans" cxnId="{A9E0A7F8-F4A1-4140-8BB8-0373A6897003}">
      <dgm:prSet/>
      <dgm:spPr/>
      <dgm:t>
        <a:bodyPr/>
        <a:lstStyle/>
        <a:p>
          <a:endParaRPr lang="pl-PL"/>
        </a:p>
      </dgm:t>
    </dgm:pt>
    <dgm:pt modelId="{D757240D-328E-4EFD-8273-4D35142A83B7}">
      <dgm:prSet phldrT="[Tekst]"/>
      <dgm:spPr/>
      <dgm:t>
        <a:bodyPr/>
        <a:lstStyle/>
        <a:p>
          <a:r>
            <a:rPr lang="pl-PL" dirty="0"/>
            <a:t>Pula środków: </a:t>
          </a:r>
          <a:r>
            <a:rPr lang="pl-PL" b="0" i="0" dirty="0"/>
            <a:t>251 741 134,10 zł</a:t>
          </a:r>
          <a:endParaRPr lang="pl-PL" dirty="0"/>
        </a:p>
      </dgm:t>
    </dgm:pt>
    <dgm:pt modelId="{D9172D9A-0E3B-4FFC-BFDD-52294DAAA9EE}" type="parTrans" cxnId="{1C723D8D-E020-4181-BCCC-EB6C561DECD8}">
      <dgm:prSet/>
      <dgm:spPr/>
      <dgm:t>
        <a:bodyPr/>
        <a:lstStyle/>
        <a:p>
          <a:endParaRPr lang="pl-PL"/>
        </a:p>
      </dgm:t>
    </dgm:pt>
    <dgm:pt modelId="{5437D947-3403-4819-92E6-43C7D57037EE}" type="sibTrans" cxnId="{1C723D8D-E020-4181-BCCC-EB6C561DECD8}">
      <dgm:prSet/>
      <dgm:spPr/>
      <dgm:t>
        <a:bodyPr/>
        <a:lstStyle/>
        <a:p>
          <a:endParaRPr lang="pl-PL"/>
        </a:p>
      </dgm:t>
    </dgm:pt>
    <dgm:pt modelId="{F9DC9255-1A86-4D41-A871-36A5238C492E}">
      <dgm:prSet phldrT="[Tekst]"/>
      <dgm:spPr/>
      <dgm:t>
        <a:bodyPr/>
        <a:lstStyle/>
        <a:p>
          <a:r>
            <a:rPr lang="pl-PL" dirty="0"/>
            <a:t>Do 30 września 2025 r.</a:t>
          </a:r>
        </a:p>
      </dgm:t>
    </dgm:pt>
    <dgm:pt modelId="{7698F9D4-6935-4A3A-B411-4FEED8CFC22F}" type="parTrans" cxnId="{1FC191B9-4931-42E2-A5A1-C0E2AEB6E35F}">
      <dgm:prSet/>
      <dgm:spPr/>
      <dgm:t>
        <a:bodyPr/>
        <a:lstStyle/>
        <a:p>
          <a:endParaRPr lang="pl-PL"/>
        </a:p>
      </dgm:t>
    </dgm:pt>
    <dgm:pt modelId="{A80F6785-B279-435A-B6D3-8293B0A957C3}" type="sibTrans" cxnId="{1FC191B9-4931-42E2-A5A1-C0E2AEB6E35F}">
      <dgm:prSet/>
      <dgm:spPr/>
      <dgm:t>
        <a:bodyPr/>
        <a:lstStyle/>
        <a:p>
          <a:endParaRPr lang="pl-PL"/>
        </a:p>
      </dgm:t>
    </dgm:pt>
    <dgm:pt modelId="{B0B63C4E-99B1-4F1E-AC11-98FCFB021B40}" type="pres">
      <dgm:prSet presAssocID="{2EE0A22F-E8F5-4024-87C7-F40791F36716}" presName="diagram" presStyleCnt="0">
        <dgm:presLayoutVars>
          <dgm:dir/>
          <dgm:resizeHandles val="exact"/>
        </dgm:presLayoutVars>
      </dgm:prSet>
      <dgm:spPr/>
    </dgm:pt>
    <dgm:pt modelId="{F5B6281F-9789-4824-A604-9E1F1304DF90}" type="pres">
      <dgm:prSet presAssocID="{9D904985-573F-41B2-B610-488F3927FE12}" presName="node" presStyleLbl="node1" presStyleIdx="0" presStyleCnt="1" custScaleX="170100" custScaleY="55960" custLinFactNeighborX="0" custLinFactNeighborY="-6935">
        <dgm:presLayoutVars>
          <dgm:bulletEnabled val="1"/>
        </dgm:presLayoutVars>
      </dgm:prSet>
      <dgm:spPr/>
    </dgm:pt>
  </dgm:ptLst>
  <dgm:cxnLst>
    <dgm:cxn modelId="{C3E78175-5806-4058-8992-3D57144B7387}" type="presOf" srcId="{D757240D-328E-4EFD-8273-4D35142A83B7}" destId="{F5B6281F-9789-4824-A604-9E1F1304DF90}" srcOrd="0" destOrd="1" presId="urn:microsoft.com/office/officeart/2005/8/layout/default"/>
    <dgm:cxn modelId="{1C723D8D-E020-4181-BCCC-EB6C561DECD8}" srcId="{9D904985-573F-41B2-B610-488F3927FE12}" destId="{D757240D-328E-4EFD-8273-4D35142A83B7}" srcOrd="0" destOrd="0" parTransId="{D9172D9A-0E3B-4FFC-BFDD-52294DAAA9EE}" sibTransId="{5437D947-3403-4819-92E6-43C7D57037EE}"/>
    <dgm:cxn modelId="{FF9F2A94-9289-45F0-9380-4E42CB7D0B35}" type="presOf" srcId="{9D904985-573F-41B2-B610-488F3927FE12}" destId="{F5B6281F-9789-4824-A604-9E1F1304DF90}" srcOrd="0" destOrd="0" presId="urn:microsoft.com/office/officeart/2005/8/layout/default"/>
    <dgm:cxn modelId="{046BE597-D988-470B-90A5-986894F35873}" type="presOf" srcId="{2EE0A22F-E8F5-4024-87C7-F40791F36716}" destId="{B0B63C4E-99B1-4F1E-AC11-98FCFB021B40}" srcOrd="0" destOrd="0" presId="urn:microsoft.com/office/officeart/2005/8/layout/default"/>
    <dgm:cxn modelId="{1FC191B9-4931-42E2-A5A1-C0E2AEB6E35F}" srcId="{9D904985-573F-41B2-B610-488F3927FE12}" destId="{F9DC9255-1A86-4D41-A871-36A5238C492E}" srcOrd="1" destOrd="0" parTransId="{7698F9D4-6935-4A3A-B411-4FEED8CFC22F}" sibTransId="{A80F6785-B279-435A-B6D3-8293B0A957C3}"/>
    <dgm:cxn modelId="{E709C9CE-88D1-423F-9865-DC49FF580A59}" type="presOf" srcId="{F9DC9255-1A86-4D41-A871-36A5238C492E}" destId="{F5B6281F-9789-4824-A604-9E1F1304DF90}" srcOrd="0" destOrd="2" presId="urn:microsoft.com/office/officeart/2005/8/layout/default"/>
    <dgm:cxn modelId="{A9E0A7F8-F4A1-4140-8BB8-0373A6897003}" srcId="{2EE0A22F-E8F5-4024-87C7-F40791F36716}" destId="{9D904985-573F-41B2-B610-488F3927FE12}" srcOrd="0" destOrd="0" parTransId="{6876E232-DB7E-4F71-8B13-74342FF48E32}" sibTransId="{EF88F334-E357-482D-8447-E84B71056019}"/>
    <dgm:cxn modelId="{718AA109-681E-4510-8396-5DA7F3FF357B}" type="presParOf" srcId="{B0B63C4E-99B1-4F1E-AC11-98FCFB021B40}" destId="{F5B6281F-9789-4824-A604-9E1F1304DF9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3516E2-9F00-4203-82DB-81AC20FFD79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0D9A1D3-93D6-426B-B86E-F0DE5CA33BEE}">
      <dgm:prSet phldrT="[Tekst]"/>
      <dgm:spPr/>
      <dgm:t>
        <a:bodyPr/>
        <a:lstStyle/>
        <a:p>
          <a:r>
            <a:rPr lang="pl-PL" b="1" dirty="0"/>
            <a:t>Program regionalny Fundusze Europejskie dla Kujaw i Pomorza 2021-2027</a:t>
          </a:r>
        </a:p>
      </dgm:t>
    </dgm:pt>
    <dgm:pt modelId="{F9F73DDB-5FCD-45E5-BC42-EE72E78D975B}" type="parTrans" cxnId="{3944C1EC-23DB-463B-A5D4-570E72D8D72A}">
      <dgm:prSet/>
      <dgm:spPr/>
      <dgm:t>
        <a:bodyPr/>
        <a:lstStyle/>
        <a:p>
          <a:endParaRPr lang="pl-PL"/>
        </a:p>
      </dgm:t>
    </dgm:pt>
    <dgm:pt modelId="{8FED7567-8F65-4DB7-8A43-E11ED3DFA973}" type="sibTrans" cxnId="{3944C1EC-23DB-463B-A5D4-570E72D8D72A}">
      <dgm:prSet/>
      <dgm:spPr/>
      <dgm:t>
        <a:bodyPr/>
        <a:lstStyle/>
        <a:p>
          <a:endParaRPr lang="pl-PL"/>
        </a:p>
      </dgm:t>
    </dgm:pt>
    <dgm:pt modelId="{592B13B5-3BA4-49F2-8812-03E9E1AD3B8F}">
      <dgm:prSet phldrT="[Tekst]"/>
      <dgm:spPr/>
      <dgm:t>
        <a:bodyPr/>
        <a:lstStyle/>
        <a:p>
          <a:r>
            <a:rPr lang="pl-PL" b="1" dirty="0"/>
            <a:t>Instytucja Zarządzająca: Zarząd Województwa Kujawsko-Pomorskiego</a:t>
          </a:r>
        </a:p>
      </dgm:t>
    </dgm:pt>
    <dgm:pt modelId="{DDF2AE7F-2F38-44E6-9999-14084810F350}" type="parTrans" cxnId="{6E526DAD-8FBD-4D93-B72E-1A8B45CB8859}">
      <dgm:prSet/>
      <dgm:spPr/>
      <dgm:t>
        <a:bodyPr/>
        <a:lstStyle/>
        <a:p>
          <a:endParaRPr lang="pl-PL"/>
        </a:p>
      </dgm:t>
    </dgm:pt>
    <dgm:pt modelId="{E2DCC6F2-0F0D-4A16-ADD2-3047467F3F99}" type="sibTrans" cxnId="{6E526DAD-8FBD-4D93-B72E-1A8B45CB8859}">
      <dgm:prSet/>
      <dgm:spPr/>
      <dgm:t>
        <a:bodyPr/>
        <a:lstStyle/>
        <a:p>
          <a:endParaRPr lang="pl-PL"/>
        </a:p>
      </dgm:t>
    </dgm:pt>
    <dgm:pt modelId="{CEDF4B8A-625A-4552-9D43-7BA3A4EB42C7}" type="pres">
      <dgm:prSet presAssocID="{CF3516E2-9F00-4203-82DB-81AC20FFD797}" presName="linear" presStyleCnt="0">
        <dgm:presLayoutVars>
          <dgm:animLvl val="lvl"/>
          <dgm:resizeHandles val="exact"/>
        </dgm:presLayoutVars>
      </dgm:prSet>
      <dgm:spPr/>
    </dgm:pt>
    <dgm:pt modelId="{28588437-1087-4295-8A85-E192F6E053A2}" type="pres">
      <dgm:prSet presAssocID="{D0D9A1D3-93D6-426B-B86E-F0DE5CA33BE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F1F57FB-8291-47FD-B387-E420BA9A5D1C}" type="pres">
      <dgm:prSet presAssocID="{8FED7567-8F65-4DB7-8A43-E11ED3DFA973}" presName="spacer" presStyleCnt="0"/>
      <dgm:spPr/>
    </dgm:pt>
    <dgm:pt modelId="{CE4EB6BF-0AED-41D6-A867-B246E11AD921}" type="pres">
      <dgm:prSet presAssocID="{592B13B5-3BA4-49F2-8812-03E9E1AD3B8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0981E2C-80EE-4FE5-9344-2D72D16C92B0}" type="presOf" srcId="{CF3516E2-9F00-4203-82DB-81AC20FFD797}" destId="{CEDF4B8A-625A-4552-9D43-7BA3A4EB42C7}" srcOrd="0" destOrd="0" presId="urn:microsoft.com/office/officeart/2005/8/layout/vList2"/>
    <dgm:cxn modelId="{64E545AC-832E-4492-A5A2-2D6D03E6AE65}" type="presOf" srcId="{592B13B5-3BA4-49F2-8812-03E9E1AD3B8F}" destId="{CE4EB6BF-0AED-41D6-A867-B246E11AD921}" srcOrd="0" destOrd="0" presId="urn:microsoft.com/office/officeart/2005/8/layout/vList2"/>
    <dgm:cxn modelId="{6E526DAD-8FBD-4D93-B72E-1A8B45CB8859}" srcId="{CF3516E2-9F00-4203-82DB-81AC20FFD797}" destId="{592B13B5-3BA4-49F2-8812-03E9E1AD3B8F}" srcOrd="1" destOrd="0" parTransId="{DDF2AE7F-2F38-44E6-9999-14084810F350}" sibTransId="{E2DCC6F2-0F0D-4A16-ADD2-3047467F3F99}"/>
    <dgm:cxn modelId="{3944C1EC-23DB-463B-A5D4-570E72D8D72A}" srcId="{CF3516E2-9F00-4203-82DB-81AC20FFD797}" destId="{D0D9A1D3-93D6-426B-B86E-F0DE5CA33BEE}" srcOrd="0" destOrd="0" parTransId="{F9F73DDB-5FCD-45E5-BC42-EE72E78D975B}" sibTransId="{8FED7567-8F65-4DB7-8A43-E11ED3DFA973}"/>
    <dgm:cxn modelId="{018E27FA-7AA8-44DD-89E0-7B77B888D5DC}" type="presOf" srcId="{D0D9A1D3-93D6-426B-B86E-F0DE5CA33BEE}" destId="{28588437-1087-4295-8A85-E192F6E053A2}" srcOrd="0" destOrd="0" presId="urn:microsoft.com/office/officeart/2005/8/layout/vList2"/>
    <dgm:cxn modelId="{400867C3-B884-45BF-95F4-C060C1A14789}" type="presParOf" srcId="{CEDF4B8A-625A-4552-9D43-7BA3A4EB42C7}" destId="{28588437-1087-4295-8A85-E192F6E053A2}" srcOrd="0" destOrd="0" presId="urn:microsoft.com/office/officeart/2005/8/layout/vList2"/>
    <dgm:cxn modelId="{28FF68A8-A627-4460-ADB9-6D0C0D6BE278}" type="presParOf" srcId="{CEDF4B8A-625A-4552-9D43-7BA3A4EB42C7}" destId="{CF1F57FB-8291-47FD-B387-E420BA9A5D1C}" srcOrd="1" destOrd="0" presId="urn:microsoft.com/office/officeart/2005/8/layout/vList2"/>
    <dgm:cxn modelId="{3CD07F8B-04CF-43CB-9FE6-F420E337CA6E}" type="presParOf" srcId="{CEDF4B8A-625A-4552-9D43-7BA3A4EB42C7}" destId="{CE4EB6BF-0AED-41D6-A867-B246E11AD92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1CB71-795F-45F4-8D8E-870D56CACD01}">
      <dsp:nvSpPr>
        <dsp:cNvPr id="0" name=""/>
        <dsp:cNvSpPr/>
      </dsp:nvSpPr>
      <dsp:spPr>
        <a:xfrm>
          <a:off x="0" y="210417"/>
          <a:ext cx="4929357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Fundusze Europejskie dla Nowoczesnej Gospodarki 2021-2027</a:t>
          </a:r>
        </a:p>
      </dsp:txBody>
      <dsp:txXfrm>
        <a:off x="40780" y="251197"/>
        <a:ext cx="4847797" cy="753819"/>
      </dsp:txXfrm>
    </dsp:sp>
    <dsp:sp modelId="{38CC32AB-9B72-4D99-952E-068D68BA201A}">
      <dsp:nvSpPr>
        <dsp:cNvPr id="0" name=""/>
        <dsp:cNvSpPr/>
      </dsp:nvSpPr>
      <dsp:spPr>
        <a:xfrm>
          <a:off x="0" y="1106277"/>
          <a:ext cx="4929357" cy="835379"/>
        </a:xfrm>
        <a:prstGeom prst="roundRect">
          <a:avLst/>
        </a:prstGeom>
        <a:solidFill>
          <a:schemeClr val="accent5">
            <a:hueOff val="-3541727"/>
            <a:satOff val="2026"/>
            <a:lumOff val="-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Fundusze Europejskie dla Rozwoju Społecznego 2021-2027</a:t>
          </a:r>
        </a:p>
      </dsp:txBody>
      <dsp:txXfrm>
        <a:off x="40780" y="1147057"/>
        <a:ext cx="4847797" cy="753819"/>
      </dsp:txXfrm>
    </dsp:sp>
    <dsp:sp modelId="{17A0FDC7-5C7F-4803-AC0A-FA4D2F814AD9}">
      <dsp:nvSpPr>
        <dsp:cNvPr id="0" name=""/>
        <dsp:cNvSpPr/>
      </dsp:nvSpPr>
      <dsp:spPr>
        <a:xfrm>
          <a:off x="0" y="2002137"/>
          <a:ext cx="4929357" cy="832147"/>
        </a:xfrm>
        <a:prstGeom prst="roundRect">
          <a:avLst/>
        </a:prstGeom>
        <a:solidFill>
          <a:schemeClr val="accent5">
            <a:hueOff val="-7083455"/>
            <a:satOff val="4052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Krajowy Plan Odbudowy</a:t>
          </a:r>
        </a:p>
      </dsp:txBody>
      <dsp:txXfrm>
        <a:off x="40622" y="2042759"/>
        <a:ext cx="4848113" cy="750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1FB52-AF27-47AD-85A5-1EF258447897}">
      <dsp:nvSpPr>
        <dsp:cNvPr id="0" name=""/>
        <dsp:cNvSpPr/>
      </dsp:nvSpPr>
      <dsp:spPr>
        <a:xfrm rot="5400000">
          <a:off x="6653685" y="-2433401"/>
          <a:ext cx="1923189" cy="7167322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b="1" kern="1200" dirty="0"/>
            <a:t>Organizacje pozarządowe </a:t>
          </a:r>
          <a:br>
            <a:rPr lang="pl-PL" sz="2600" b="1" kern="1200" dirty="0"/>
          </a:br>
          <a:r>
            <a:rPr lang="pl-PL" sz="2600" b="1" kern="1200" dirty="0"/>
            <a:t>w konsorcjach z przedsiębiorstwami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b="1" kern="1200" dirty="0"/>
            <a:t>Dofinansowanie do 150 mln zł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b="1" kern="1200" dirty="0"/>
            <a:t>Termin do 28.03.2025 r.</a:t>
          </a:r>
        </a:p>
      </dsp:txBody>
      <dsp:txXfrm rot="-5400000">
        <a:off x="4031619" y="282547"/>
        <a:ext cx="7073440" cy="1735425"/>
      </dsp:txXfrm>
    </dsp:sp>
    <dsp:sp modelId="{45898592-9325-484C-AD35-161B2380F0BF}">
      <dsp:nvSpPr>
        <dsp:cNvPr id="0" name=""/>
        <dsp:cNvSpPr/>
      </dsp:nvSpPr>
      <dsp:spPr>
        <a:xfrm>
          <a:off x="0" y="0"/>
          <a:ext cx="4031618" cy="24039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4200" b="1" kern="1200" dirty="0"/>
            <a:t>Konkurs Ścieżka SMART</a:t>
          </a:r>
        </a:p>
      </dsp:txBody>
      <dsp:txXfrm>
        <a:off x="117353" y="117353"/>
        <a:ext cx="3796912" cy="2169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BDB60-AC9F-409D-92E9-39FF0B30BC77}">
      <dsp:nvSpPr>
        <dsp:cNvPr id="0" name=""/>
        <dsp:cNvSpPr/>
      </dsp:nvSpPr>
      <dsp:spPr>
        <a:xfrm>
          <a:off x="0" y="1052"/>
          <a:ext cx="708913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i="0" kern="1200" dirty="0"/>
            <a:t>2.2 Wsparcie systemu opieki nad dziećmi do lat 3</a:t>
          </a:r>
          <a:endParaRPr lang="pl-PL" sz="2800" b="1" kern="1200" dirty="0"/>
        </a:p>
      </dsp:txBody>
      <dsp:txXfrm>
        <a:off x="58257" y="59309"/>
        <a:ext cx="6972616" cy="1076886"/>
      </dsp:txXfrm>
    </dsp:sp>
    <dsp:sp modelId="{AE567196-B113-471F-8A3A-682880E95D59}">
      <dsp:nvSpPr>
        <dsp:cNvPr id="0" name=""/>
        <dsp:cNvSpPr/>
      </dsp:nvSpPr>
      <dsp:spPr>
        <a:xfrm>
          <a:off x="0" y="1194452"/>
          <a:ext cx="7089130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08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kern="1200" dirty="0"/>
            <a:t>Organizacje pozarządowe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kern="1200" dirty="0"/>
            <a:t>Pula środków </a:t>
          </a:r>
          <a:r>
            <a:rPr lang="pl-PL" sz="2300" b="0" i="0" kern="1200" dirty="0"/>
            <a:t>6 108 000,00 zł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kern="1200" dirty="0"/>
            <a:t>D</a:t>
          </a:r>
          <a:r>
            <a:rPr lang="pt-BR" sz="2300" kern="1200" dirty="0"/>
            <a:t>o 3 marca 2025 r.</a:t>
          </a:r>
          <a:endParaRPr lang="pl-PL" sz="2300" kern="1200" dirty="0"/>
        </a:p>
      </dsp:txBody>
      <dsp:txXfrm>
        <a:off x="0" y="1194452"/>
        <a:ext cx="7089130" cy="1210950"/>
      </dsp:txXfrm>
    </dsp:sp>
    <dsp:sp modelId="{F208ED98-9968-4EB8-9696-436C4DF6B6ED}">
      <dsp:nvSpPr>
        <dsp:cNvPr id="0" name=""/>
        <dsp:cNvSpPr/>
      </dsp:nvSpPr>
      <dsp:spPr>
        <a:xfrm>
          <a:off x="0" y="2405402"/>
          <a:ext cx="7089130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b="1" kern="1200" dirty="0"/>
            <a:t>4.12 Wsparcie NGO w zakresie usług </a:t>
          </a:r>
          <a:r>
            <a:rPr lang="pl-PL" sz="2800" b="1" kern="1200" dirty="0"/>
            <a:t>publicznych</a:t>
          </a:r>
          <a:r>
            <a:rPr lang="pl-PL" sz="3000" b="1" kern="1200" dirty="0"/>
            <a:t> i współpracy</a:t>
          </a:r>
        </a:p>
      </dsp:txBody>
      <dsp:txXfrm>
        <a:off x="58257" y="2463659"/>
        <a:ext cx="6972616" cy="1076886"/>
      </dsp:txXfrm>
    </dsp:sp>
    <dsp:sp modelId="{849C91F6-D05C-4E40-AB80-68FFFE09C7C0}">
      <dsp:nvSpPr>
        <dsp:cNvPr id="0" name=""/>
        <dsp:cNvSpPr/>
      </dsp:nvSpPr>
      <dsp:spPr>
        <a:xfrm>
          <a:off x="0" y="3598802"/>
          <a:ext cx="7089130" cy="1521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08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kern="1200" dirty="0"/>
            <a:t>Związek organizacji pozarządowych </a:t>
          </a:r>
          <a:br>
            <a:rPr lang="pl-PL" sz="2300" kern="1200" dirty="0"/>
          </a:br>
          <a:r>
            <a:rPr lang="pl-PL" sz="2300" kern="1200" dirty="0"/>
            <a:t>lub organizacja patronacka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b="0" i="0" kern="1200" dirty="0"/>
            <a:t>Maksymalna wartość projektu 5 000 000,00 zł</a:t>
          </a:r>
          <a:endParaRPr lang="pl-P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300" kern="1200" dirty="0"/>
            <a:t>Do 28 lutego 2025 r.</a:t>
          </a:r>
        </a:p>
      </dsp:txBody>
      <dsp:txXfrm>
        <a:off x="0" y="3598802"/>
        <a:ext cx="7089130" cy="1521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6281F-9789-4824-A604-9E1F1304DF90}">
      <dsp:nvSpPr>
        <dsp:cNvPr id="0" name=""/>
        <dsp:cNvSpPr/>
      </dsp:nvSpPr>
      <dsp:spPr>
        <a:xfrm>
          <a:off x="7485" y="0"/>
          <a:ext cx="9008583" cy="1778202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1" i="0" kern="1200" dirty="0"/>
            <a:t>B3.5.1. Inwestycje w energooszczędne mieszkania dla gospodarstw domowych o niskich i średnich dochodach</a:t>
          </a:r>
          <a:endParaRPr lang="pl-PL" sz="25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Pula środków: </a:t>
          </a:r>
          <a:r>
            <a:rPr lang="pl-PL" sz="2000" b="0" i="0" kern="1200" dirty="0"/>
            <a:t>251 741 134,10 zł</a:t>
          </a:r>
          <a:endParaRPr lang="pl-PL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Do 30 września 2025 r.</a:t>
          </a:r>
        </a:p>
      </dsp:txBody>
      <dsp:txXfrm>
        <a:off x="7485" y="0"/>
        <a:ext cx="9008583" cy="1778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88437-1087-4295-8A85-E192F6E053A2}">
      <dsp:nvSpPr>
        <dsp:cNvPr id="0" name=""/>
        <dsp:cNvSpPr/>
      </dsp:nvSpPr>
      <dsp:spPr>
        <a:xfrm>
          <a:off x="0" y="305865"/>
          <a:ext cx="5211097" cy="1572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Program regionalny Fundusze Europejskie dla Kujaw i Pomorza 2021-2027</a:t>
          </a:r>
        </a:p>
      </dsp:txBody>
      <dsp:txXfrm>
        <a:off x="76762" y="382627"/>
        <a:ext cx="5057573" cy="1418956"/>
      </dsp:txXfrm>
    </dsp:sp>
    <dsp:sp modelId="{CE4EB6BF-0AED-41D6-A867-B246E11AD921}">
      <dsp:nvSpPr>
        <dsp:cNvPr id="0" name=""/>
        <dsp:cNvSpPr/>
      </dsp:nvSpPr>
      <dsp:spPr>
        <a:xfrm>
          <a:off x="0" y="1958985"/>
          <a:ext cx="5211097" cy="1572480"/>
        </a:xfrm>
        <a:prstGeom prst="roundRect">
          <a:avLst/>
        </a:prstGeom>
        <a:solidFill>
          <a:schemeClr val="accent5">
            <a:hueOff val="-7083455"/>
            <a:satOff val="4052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/>
            <a:t>Instytucja Zarządzająca: Zarząd Województwa Kujawsko-Pomorskiego</a:t>
          </a:r>
        </a:p>
      </dsp:txBody>
      <dsp:txXfrm>
        <a:off x="76762" y="2035747"/>
        <a:ext cx="5057573" cy="1418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45008F-94DB-43E0-8C9F-1F0525894FDF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B4BC46-CA7A-4D04-99E7-1DA77BD3C4E2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CCAE96E-C089-46E2-B00B-E9B69FA3BE44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5CE57A-9EF6-40D3-AE54-5EACB0FCF8D9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2F1629-0219-4FBD-9502-387E149235D5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3B4D2-AC56-4E03-B584-C7EE294BDCA4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1C9E4F4-16A6-4438-87AB-4F5DC3B5A8D3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AC233-C75A-4ABB-8E66-F95B5065B39F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0CA8E-29E9-4255-834A-5506FCFC9DB9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3F517-6B00-4EBE-BB1E-5A3C870E7B5B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1960BF6-A2FB-4490-B0E1-2EFE4D703CA1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68170-BB03-45F9-AA6D-B79E10EA3212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 dirty="0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A285E77-555D-4FDC-8A83-B62BFEC6F565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.ngo.pl/476768-kopia-inicjuj-z-fio-4-0-edycja-2025-operator-tlok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.ngo.pl/468242-proo-na-lata-2018-2030-edycja-2025-priorytet-proo-1b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ron.org.pl/aktualnosci/szczegoly-aktualnosci/news/kierunki-i-warunki-brzegowe-programu-wyrownywania-roznic-miedzy-regionami-iii-w-2025-rok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fron.org.pl/aktualnosci/szczegoly-aktualnosci/news/kierunki-i-warunki-brzegowe-programu-wyrownywania-roznic-miedzy-regionami-iii-w-2025-rok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atrpolska.pl/" TargetMode="External"/><Relationship Id="rId2" Type="http://schemas.openxmlformats.org/officeDocument/2006/relationships/hyperlink" Target="https://fundusze.ngo.pl/477321-program-dotacyjny-roznorodnosc-jezykow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undacja.intercars.eu/programy/drogowska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ck.pl/dotacje-i-stypendia/dotacje/programy-dotacyjne-nck/kultura-interwencje/aktualnosci/kultura-interwencje-2025-nabor-wnioskow" TargetMode="External"/><Relationship Id="rId2" Type="http://schemas.openxmlformats.org/officeDocument/2006/relationships/hyperlink" Target="https://witkac.pl/public/#/contest/view?id=3454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ntowo.pl/konkurs-grantowo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sport/minister-sportu-i-turystyki-oglasza-program-maly-mistrz" TargetMode="External"/><Relationship Id="rId2" Type="http://schemas.openxmlformats.org/officeDocument/2006/relationships/hyperlink" Target="https://rzadowyprogramklub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pl/web/sport/program-wsparcia-i-rozwoju-lig-amatorskich-w-2025-r---ogloszenie-naboru-wniosko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tkac.pl/public/#/contest/view?id=34288" TargetMode="External"/><Relationship Id="rId2" Type="http://schemas.openxmlformats.org/officeDocument/2006/relationships/hyperlink" Target="https://witkac.pl/public/#/contest/view?id=3400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inowroclaw.powiat.pl/powiat/dostepne-konkursyprogram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iny.pl/mmj8-58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tiny.pl/mmj8-58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gdinowroclaw.pl/lsr-2021-202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ERASMUS-YOUTH-2025-YOUTH-TOG?order=DESC&amp;pageNumber=1&amp;pageSize=50&amp;sortBy=relevance&amp;keywords=Youth&amp;isExactMatch=true&amp;status=31094501,31094502&amp;programmePeriod=2021%20-%202027&amp;frameworkProgramme=43353764" TargetMode="External"/><Relationship Id="rId2" Type="http://schemas.openxmlformats.org/officeDocument/2006/relationships/hyperlink" Target="https://fundusze.ngo.pl/476134-erasmus-europejska-mlodziez-razem-476134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hyperlink" Target="https://ec.europa.eu/info/funding-tenders/opportunities/portal/screen/opportunities/calls-for-proposals?order=DESC&amp;pageNumber=1&amp;pageSize=50&amp;sortBy=startDate&amp;keywords=ERASMUS-YOUTH-2025-CB&amp;isExactMatch=true&amp;status=31094501,31094502" TargetMode="External"/><Relationship Id="rId4" Type="http://schemas.openxmlformats.org/officeDocument/2006/relationships/hyperlink" Target="https://fundusze.ngo.pl/470750-erasmus-akcja-kluczowa-2-budowanie-potencjalu-w-sektorze-mlodziez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kujawsko-pomorskie.pl/nabory/dzialanie-2-15-zwiekszenie-potencjalu-przyrodniczego-w-regionie-nabor-nr-fekp-02-15-iz-00-170-24/" TargetMode="External"/><Relationship Id="rId2" Type="http://schemas.openxmlformats.org/officeDocument/2006/relationships/hyperlink" Target="https://funduszeue.kujawsko-pomorskie.pl/nabory/dzialanie-5-8-rewitalizacja-miast-prezydenckich-nabor-nr-fekp-05-08-iz-00-109-24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uszeue.kujawsko-pomorskie.pl/nabory/dzialanie-2-15-zwiekszenie-potencjalu-przyrodniczego-w-regionie-nabor-nr-fekp-02-15-iz-00-181-25/" TargetMode="External"/><Relationship Id="rId2" Type="http://schemas.openxmlformats.org/officeDocument/2006/relationships/hyperlink" Target="https://funduszeue.kujawsko-pomorskie.pl/nabory/dzialanie-2-15-zwiekszenie-potencjalu-przyrodniczego-w-regionie-nabor-nr-fekp-02-15-iz-00-171-25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r>
              <a:rPr lang="pl-PL" sz="4400" dirty="0">
                <a:solidFill>
                  <a:schemeClr val="tx1"/>
                </a:solidFill>
              </a:rPr>
              <a:t>Źródła finansowania dla organizacji pozarządowych</a:t>
            </a:r>
            <a:endParaRPr lang="pl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50461-7120-9273-0351-D48B81EB4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963BE33-7591-77AA-8E75-EE2E3095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Fundusze krajowe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198B3537-2079-0E7B-029E-949AB8A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761688"/>
            <a:ext cx="4663440" cy="952726"/>
          </a:xfrm>
        </p:spPr>
        <p:txBody>
          <a:bodyPr>
            <a:normAutofit/>
          </a:bodyPr>
          <a:lstStyle/>
          <a:p>
            <a:r>
              <a:rPr lang="pl-PL" dirty="0"/>
              <a:t>Rządowy Program Fundusz Inicjatyw Obywatelskich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4AF80DD7-345B-B9ED-F878-D0EEEFA69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„INICJUJ Z FIO 4.0” - edycja 2025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30BAB3E-A5F6-29D0-B558-6490EA9B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9DD7F550-761F-1E8C-9FCD-9D633BA191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67655" y="2792471"/>
            <a:ext cx="3028950" cy="1581150"/>
          </a:xfr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5778CD-1D18-5089-5D20-6844EEEB9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Operator: Stowarzyszenie Kujawsko-Pomorski Ośrodek Wsparcia Inicjatyw Pozarządowych TŁOK w partnerstwie </a:t>
            </a:r>
            <a:b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Towarzystwem Rozwoju Gminy Płużnica.</a:t>
            </a:r>
          </a:p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 naboru do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4.03.2025 r.</a:t>
            </a:r>
          </a:p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Budżet 271,2 tys. zł.</a:t>
            </a:r>
          </a:p>
          <a:p>
            <a:r>
              <a:rPr lang="pl-PL" b="1" dirty="0">
                <a:latin typeface="Calibri" panose="020F0502020204030204" pitchFamily="34" charset="0"/>
                <a:cs typeface="Calibri" panose="020F0502020204030204" pitchFamily="34" charset="0"/>
              </a:rPr>
              <a:t>Dotacje do 10 tys. zł.</a:t>
            </a:r>
          </a:p>
          <a:p>
            <a:r>
              <a:rPr lang="pl-P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https://fundusze.ngo.pl/476768-kopia-inicjuj-z-fio-4-0-edycja-2025-operator-tlok.html</a:t>
            </a: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E85574FF-2BCE-0AF0-7F40-1A48EF362F25}"/>
              </a:ext>
            </a:extLst>
          </p:cNvPr>
          <p:cNvSpPr/>
          <p:nvPr/>
        </p:nvSpPr>
        <p:spPr>
          <a:xfrm>
            <a:off x="1066800" y="4843807"/>
            <a:ext cx="4352488" cy="11912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Instytucja Zarządzająca - Narodowy Instytut Wolności – Centrum Rozwoju Społeczeństwa Obywatelskiego.</a:t>
            </a:r>
          </a:p>
        </p:txBody>
      </p:sp>
    </p:spTree>
    <p:extLst>
      <p:ext uri="{BB962C8B-B14F-4D97-AF65-F5344CB8AC3E}">
        <p14:creationId xmlns:p14="http://schemas.microsoft.com/office/powerpoint/2010/main" val="1274662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6ACE120-B410-10C0-842B-5F1B8E04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Fundusze krajowe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75B8E24B-F1E3-B1EC-2775-99612EC65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744910"/>
            <a:ext cx="4663440" cy="969504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/>
              <a:t>Rządowy Program Rozwoju Organizacji Obywatelskich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0D9673C4-BA2B-C4D0-FF3B-022F84CC0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l-PL" dirty="0"/>
              <a:t>PROO na lata 2018-2030. Edycja 2025. Priorytet PROO 1b</a:t>
            </a:r>
          </a:p>
        </p:txBody>
      </p:sp>
      <p:pic>
        <p:nvPicPr>
          <p:cNvPr id="19" name="Symbol zastępczy zawartości 18">
            <a:extLst>
              <a:ext uri="{FF2B5EF4-FFF2-40B4-BE49-F238E27FC236}">
                <a16:creationId xmlns:a16="http://schemas.microsoft.com/office/drawing/2014/main" id="{50254031-77ED-1BDE-4F0B-C2AF68FBFCB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14735" y="2873592"/>
            <a:ext cx="2749510" cy="1571149"/>
          </a:xfr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B1844B8-E91C-5E43-94FD-C719EDA91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277C9062-D309-25AA-2077-61AA70076DEE}"/>
              </a:ext>
            </a:extLst>
          </p:cNvPr>
          <p:cNvSpPr/>
          <p:nvPr/>
        </p:nvSpPr>
        <p:spPr>
          <a:xfrm>
            <a:off x="1066800" y="4843807"/>
            <a:ext cx="4352488" cy="11912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Instytucja Zarządzająca - Narodowy Instytut Wolności – Centrum Rozwoju Społeczeństwa Obywatelskiego.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47C80B-2A20-858C-80E1-E7B10E46B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8712" y="2799073"/>
            <a:ext cx="4663440" cy="3235967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Narodowy Instytut Wolności</a:t>
            </a:r>
          </a:p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Wsparcie zadań służących zwiększeniu aktywności organizacji obywatelskich </a:t>
            </a:r>
            <a:b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zakresie realizacji przez nie projektów międzynarodowych.</a:t>
            </a:r>
            <a:endParaRPr lang="pl-PL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 naboru d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30.11.2025 r. 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lub do wyczerpania środków</a:t>
            </a:r>
          </a:p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pl-PL" b="1" dirty="0">
                <a:latin typeface="Calibri" panose="020F0502020204030204" pitchFamily="34" charset="0"/>
              </a:rPr>
              <a:t>Dotacje od 10 000 do 500 000 zł. </a:t>
            </a:r>
          </a:p>
          <a:p>
            <a:pPr algn="l">
              <a:lnSpc>
                <a:spcPct val="115000"/>
              </a:lnSpc>
              <a:spcBef>
                <a:spcPts val="600"/>
              </a:spcBef>
            </a:pPr>
            <a:r>
              <a:rPr lang="pl-P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https://fundusze.ngo.pl/468242-proo-na-lata-2018-2030-edycja-2025-priorytet-proo-1b.html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3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7CAA6E-BB0C-259F-612A-DAF040D9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Fundusze krajowe – PFRON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ACFDC86-5A54-B7D7-E0EB-F4E6133EBC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5184" y="3191976"/>
            <a:ext cx="4195055" cy="221292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FB2DCF-CE70-F73A-D21E-C1AC2B207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014194"/>
            <a:ext cx="4663440" cy="4020846"/>
          </a:xfrm>
          <a:solidFill>
            <a:schemeClr val="accent6">
              <a:lumMod val="40000"/>
              <a:lumOff val="60000"/>
            </a:schemeClr>
          </a:solidFill>
          <a:effectLst>
            <a:softEdge rad="0"/>
          </a:effectLst>
        </p:spPr>
        <p:txBody>
          <a:bodyPr>
            <a:normAutofit/>
          </a:bodyPr>
          <a:lstStyle/>
          <a:p>
            <a:r>
              <a:rPr lang="pl-PL" sz="2000" b="1" dirty="0"/>
              <a:t>Obszar C – tworzenie spółdzielni socjalnych osób prawnych.</a:t>
            </a:r>
          </a:p>
          <a:p>
            <a:r>
              <a:rPr lang="pl-PL" sz="2000" b="1" dirty="0"/>
              <a:t>Dofinansowanie do 78 000,00 zł.</a:t>
            </a:r>
          </a:p>
          <a:p>
            <a:r>
              <a:rPr lang="pl-PL" sz="2000" b="1" dirty="0"/>
              <a:t>Termin naboru do 28.02.2025 r.</a:t>
            </a:r>
          </a:p>
          <a:p>
            <a:r>
              <a:rPr lang="pl-PL" sz="2000" b="1" dirty="0">
                <a:hlinkClick r:id="rId3"/>
              </a:rPr>
              <a:t>https://www.pfron.org.pl/aktualnosci/szczegoly-aktualnosci/news/kierunki-i-warunki-brzegowe-programu-wyrownywania-roznic-miedzy-regionami-iii-w-2025-roku/</a:t>
            </a:r>
            <a:r>
              <a:rPr lang="pl-PL" sz="2000" b="1" dirty="0"/>
              <a:t> 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0DB312F-E7A6-0BAC-4A7A-B5B7F2FAC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CD5AFE8-52CD-3615-D226-C1D6FEE220A3}"/>
              </a:ext>
            </a:extLst>
          </p:cNvPr>
          <p:cNvSpPr/>
          <p:nvPr/>
        </p:nvSpPr>
        <p:spPr>
          <a:xfrm>
            <a:off x="1535185" y="2014194"/>
            <a:ext cx="4195056" cy="788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„Program wyrównywania różnic między regionami III” w 2025 r.</a:t>
            </a:r>
          </a:p>
        </p:txBody>
      </p:sp>
    </p:spTree>
    <p:extLst>
      <p:ext uri="{BB962C8B-B14F-4D97-AF65-F5344CB8AC3E}">
        <p14:creationId xmlns:p14="http://schemas.microsoft.com/office/powerpoint/2010/main" val="2137195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A083A-5D50-9529-E704-7E7CCB746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8B4D2F-7932-4350-AD3A-E62EA7E9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Fundusze krajowe – PFRON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C8BF529-98DD-1B74-D4DE-8BB4BAB645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5184" y="3191976"/>
            <a:ext cx="4195055" cy="2212925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017854C-D4CD-4336-3355-6154D4A50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014194"/>
            <a:ext cx="4663440" cy="4020846"/>
          </a:xfrm>
          <a:solidFill>
            <a:schemeClr val="accent6">
              <a:lumMod val="40000"/>
              <a:lumOff val="60000"/>
            </a:schemeClr>
          </a:solidFill>
          <a:effectLst>
            <a:softEdge rad="0"/>
          </a:effectLst>
        </p:spPr>
        <p:txBody>
          <a:bodyPr>
            <a:normAutofit fontScale="77500" lnSpcReduction="20000"/>
          </a:bodyPr>
          <a:lstStyle/>
          <a:p>
            <a:r>
              <a:rPr lang="pl-PL" sz="2000" b="1" dirty="0"/>
              <a:t>Obszar D – likwidacja barier transportowych.</a:t>
            </a:r>
          </a:p>
          <a:p>
            <a:r>
              <a:rPr lang="pl-PL" sz="2000" b="1" dirty="0"/>
              <a:t>Placówki służące rehabilitacji osób niepełnosprawnych prowadzone przez organizacje pozarządowe</a:t>
            </a:r>
          </a:p>
          <a:p>
            <a:r>
              <a:rPr lang="pl-PL" sz="2000" b="1" dirty="0"/>
              <a:t>Jednostki prowadzące warsztaty terapii zajęciowej</a:t>
            </a:r>
          </a:p>
          <a:p>
            <a:r>
              <a:rPr lang="pl-PL" sz="2000" b="1" dirty="0"/>
              <a:t>Dofinansowanie od 123 500 do 151 000 zł.</a:t>
            </a:r>
          </a:p>
          <a:p>
            <a:r>
              <a:rPr lang="pl-PL" sz="2000" b="1" dirty="0"/>
              <a:t>Termin naboru do 28.02.2025 r.</a:t>
            </a:r>
          </a:p>
          <a:p>
            <a:r>
              <a:rPr lang="pl-PL" sz="2000" b="1" dirty="0">
                <a:hlinkClick r:id="rId3"/>
              </a:rPr>
              <a:t>https://www.pfron.org.pl/aktualnosci/szczegoly-aktualnosci/news/kierunki-i-warunki-brzegowe-programu-wyrownywania-roznic-miedzy-regionami-iii-w-2025-roku/</a:t>
            </a:r>
            <a:r>
              <a:rPr lang="pl-PL" sz="2000" b="1" dirty="0"/>
              <a:t> 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9FCDE12-F015-27ED-A3CD-53C9768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07DC4584-6AD0-A674-810A-B8A466100D80}"/>
              </a:ext>
            </a:extLst>
          </p:cNvPr>
          <p:cNvSpPr/>
          <p:nvPr/>
        </p:nvSpPr>
        <p:spPr>
          <a:xfrm>
            <a:off x="1535185" y="2014194"/>
            <a:ext cx="4195056" cy="788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„Program wyrównywania różnic między regionami III” w 2025 r.</a:t>
            </a:r>
          </a:p>
        </p:txBody>
      </p:sp>
    </p:spTree>
    <p:extLst>
      <p:ext uri="{BB962C8B-B14F-4D97-AF65-F5344CB8AC3E}">
        <p14:creationId xmlns:p14="http://schemas.microsoft.com/office/powerpoint/2010/main" val="155114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DE1C065-1518-CF0E-D555-8D2E0766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Inne programy krajowe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E2913506-C320-24C9-7DB7-544CF5AF7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658509"/>
              </p:ext>
            </p:extLst>
          </p:nvPr>
        </p:nvGraphicFramePr>
        <p:xfrm>
          <a:off x="1066800" y="2103438"/>
          <a:ext cx="10058400" cy="3714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655">
                  <a:extLst>
                    <a:ext uri="{9D8B030D-6E8A-4147-A177-3AD203B41FA5}">
                      <a16:colId xmlns:a16="http://schemas.microsoft.com/office/drawing/2014/main" val="233129435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2241895141"/>
                    </a:ext>
                  </a:extLst>
                </a:gridCol>
                <a:gridCol w="1345734">
                  <a:extLst>
                    <a:ext uri="{9D8B030D-6E8A-4147-A177-3AD203B41FA5}">
                      <a16:colId xmlns:a16="http://schemas.microsoft.com/office/drawing/2014/main" val="274838021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6183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programu/Instytucja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Termin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Budżet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Link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8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 dotacyjny „Różnorodność Językowa”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Instytut Różnorodności Językowej Rzeczypospolitej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 10.03.2025 r.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1 500 000 zł</a:t>
                      </a:r>
                      <a:endParaRPr lang="pl-PL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https://fundusze.ngo.pl/477321-program-dotacyjny-roznorodnosc-jezykowa.html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6091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Granty na popularyzację teatru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Instytut Teatralny im. Zbigniewa Raszewskiego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10.03.2025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1 900 000 zł</a:t>
                      </a: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tabLst>
                          <a:tab pos="600075" algn="l"/>
                        </a:tabLst>
                      </a:pPr>
                      <a:r>
                        <a:rPr lang="pl-PL" sz="16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https://teatrpolska.pl/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7002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Trzecia edycja Programu Grantowego Drogowskaz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Fundacja Inter </a:t>
                      </a:r>
                      <a:r>
                        <a:rPr lang="pl-PL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Cars</a:t>
                      </a: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12.03.2025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41 grantów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https://fundacja.intercars.eu/programy/drogowskaz/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820818991"/>
                  </a:ext>
                </a:extLst>
              </a:tr>
            </a:tbl>
          </a:graphicData>
        </a:graphic>
      </p:graphicFrame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447FBC-F021-C9D1-DAAE-52742215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1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A647B-86FA-FFB8-7B0E-748BBF989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755CB96-C589-7549-F99D-3EC1E411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Inne programy krajowe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8301DB96-B76F-BB35-B4CA-0B66EB38E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171504"/>
              </p:ext>
            </p:extLst>
          </p:nvPr>
        </p:nvGraphicFramePr>
        <p:xfrm>
          <a:off x="1066800" y="2103438"/>
          <a:ext cx="10058400" cy="379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655">
                  <a:extLst>
                    <a:ext uri="{9D8B030D-6E8A-4147-A177-3AD203B41FA5}">
                      <a16:colId xmlns:a16="http://schemas.microsoft.com/office/drawing/2014/main" val="233129435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2241895141"/>
                    </a:ext>
                  </a:extLst>
                </a:gridCol>
                <a:gridCol w="1345734">
                  <a:extLst>
                    <a:ext uri="{9D8B030D-6E8A-4147-A177-3AD203B41FA5}">
                      <a16:colId xmlns:a16="http://schemas.microsoft.com/office/drawing/2014/main" val="274838021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6183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programu/Instytucja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Termin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Budżet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Link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8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Nabór ofert w trybie art. 19a (Nr 1/2025) </a:t>
                      </a:r>
                      <a:br>
                        <a:rPr lang="pl-PL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pl-PL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w zakresie kultury, sztuki, ochrony dóbr kultury i dziedzictwa narodowego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endParaRPr lang="pl-PL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 29.04.2025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latin typeface="+mn-lt"/>
                        </a:rPr>
                        <a:t>40 000,00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/>
                        </a:rPr>
                        <a:t>https://witkac.pl/public/#/contest/view?id=34546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6091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„Kultura – Interwencje” Edycja 2025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Narodowe Centrum Kultury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Do 17.03.2025 r.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11,5 mln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3"/>
                        </a:rPr>
                        <a:t>https://nck.pl/dotacje-i-stypendia/dotacje/programy-dotacyjne-nck/kultura-interwencje/aktualnosci/kultura-interwencje-2025-nabor-wnioskow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7002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Granty i dofinansowania na dowolny projekt społeczny od grantowo.pl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8.03.2025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100% finansowania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4"/>
                        </a:rPr>
                        <a:t>https://grantowo.pl/konkurs-grantowo/</a:t>
                      </a:r>
                      <a:endParaRPr lang="pl-PL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820818991"/>
                  </a:ext>
                </a:extLst>
              </a:tr>
            </a:tbl>
          </a:graphicData>
        </a:graphic>
      </p:graphicFrame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9E8F86-3816-59B4-7C92-29731E60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72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6FC88-B24D-2055-3730-028767150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C581E645-EFFD-28D6-B676-2C218DB47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Inne programy krajowe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D6FA2240-1306-30EE-E2EB-6EFCF254A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265860"/>
              </p:ext>
            </p:extLst>
          </p:nvPr>
        </p:nvGraphicFramePr>
        <p:xfrm>
          <a:off x="1066800" y="2103438"/>
          <a:ext cx="10058400" cy="314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655">
                  <a:extLst>
                    <a:ext uri="{9D8B030D-6E8A-4147-A177-3AD203B41FA5}">
                      <a16:colId xmlns:a16="http://schemas.microsoft.com/office/drawing/2014/main" val="233129435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2241895141"/>
                    </a:ext>
                  </a:extLst>
                </a:gridCol>
                <a:gridCol w="1345734">
                  <a:extLst>
                    <a:ext uri="{9D8B030D-6E8A-4147-A177-3AD203B41FA5}">
                      <a16:colId xmlns:a16="http://schemas.microsoft.com/office/drawing/2014/main" val="274838021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6183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programu/Instytucja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Termin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Budżet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Link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8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Rządowy Program „KLUB” 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Minister Sportu i Turystyki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Od 28.02.2025 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Do 28.03.2025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108,5 mln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u="sng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https://rzadowyprogramklub.pl/</a:t>
                      </a:r>
                      <a:endParaRPr lang="pl-PL" sz="1400" u="sng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6091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Mały Mistrz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Minister Sportu i Turystyki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Do 7.03.2025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30 mln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u="sng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https://www.gov.pl/web/sport/minister-sportu-i-turystyki-oglasza-program-maly-mistrz</a:t>
                      </a:r>
                      <a:endParaRPr lang="pl-PL" sz="1400" u="sng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7002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Program Wsparcia i Rozwoju Lig Amatorskich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Minister Sportu i Turystyki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7.03.2025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25 mln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u="sng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https://www.gov.pl/web/sport/program-wsparcia-i-rozwoju-lig-amatorskich-w-2025-r---ogloszenie-naboru-wnioskow</a:t>
                      </a:r>
                      <a:endParaRPr lang="pl-PL" sz="1400" u="sng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820818991"/>
                  </a:ext>
                </a:extLst>
              </a:tr>
            </a:tbl>
          </a:graphicData>
        </a:graphic>
      </p:graphicFrame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F0BA9D-7991-2015-654C-4F6D94DA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1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03D1C-54F6-F3AC-4980-FAE444EEC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40FC6E0-2098-D583-759E-3EE213C9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Inne programy krajowe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7BDE0220-E4E2-7BE1-F645-136963BBD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997241"/>
              </p:ext>
            </p:extLst>
          </p:nvPr>
        </p:nvGraphicFramePr>
        <p:xfrm>
          <a:off x="1066800" y="2103438"/>
          <a:ext cx="10058400" cy="3071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655">
                  <a:extLst>
                    <a:ext uri="{9D8B030D-6E8A-4147-A177-3AD203B41FA5}">
                      <a16:colId xmlns:a16="http://schemas.microsoft.com/office/drawing/2014/main" val="233129435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2241895141"/>
                    </a:ext>
                  </a:extLst>
                </a:gridCol>
                <a:gridCol w="1345734">
                  <a:extLst>
                    <a:ext uri="{9D8B030D-6E8A-4147-A177-3AD203B41FA5}">
                      <a16:colId xmlns:a16="http://schemas.microsoft.com/office/drawing/2014/main" val="274838021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6183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programu/Instytucja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Termin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Budżet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Link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8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"Od zależności ku samodzielności" –edycja 2025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Ministerstwo Rodziny, Pracy i Polityki Społecznej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Do 3.03.2025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mln zł</a:t>
                      </a:r>
                      <a:endParaRPr lang="pl-PL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u="sng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https://www.gov.pl/web/rodzina/ogloszenie-k-konkursie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6091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„Pokonać bezdomność. Program pomocy osobom bezdomnym”, edycja 2025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Ministerstwo Rodziny, Pracy i Polityki Społecznej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Do 10.03.2025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10,5 mln zł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u="sng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https://www.gov.pl/web/rodzina/ogloszenie-o-otwartym-konkursie-ofert8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70024735"/>
                  </a:ext>
                </a:extLst>
              </a:tr>
            </a:tbl>
          </a:graphicData>
        </a:graphic>
      </p:graphicFrame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AB9505-9A42-D532-9A66-7B7CAF3C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1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A46F76-E3C8-0047-7CC7-30003A15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Fundusze samorządów </a:t>
            </a:r>
            <a:br>
              <a:rPr lang="pl-PL" b="1" dirty="0"/>
            </a:br>
            <a:r>
              <a:rPr lang="pl-PL" b="1" dirty="0"/>
              <a:t>Województwo Kujawsko-Pomorskie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9AC276C-1EEC-C2D7-B83D-81B6BCA1B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1787" y="2074334"/>
            <a:ext cx="4961501" cy="357894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Rehabilitacja zawodowa i społeczna osób niepełnosprawnych</a:t>
            </a:r>
          </a:p>
          <a:p>
            <a:pPr lvl="1"/>
            <a:r>
              <a:rPr lang="pl-PL" b="1" dirty="0">
                <a:latin typeface="Calibri" panose="020F0502020204030204" pitchFamily="34" charset="0"/>
                <a:ea typeface="Times New Roman" panose="02020603050405020304" pitchFamily="18" charset="0"/>
              </a:rPr>
              <a:t>Do 28.02.2025 r.</a:t>
            </a:r>
          </a:p>
          <a:p>
            <a:pPr lvl="1"/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Pula środków:  700 000,00 zł.</a:t>
            </a:r>
          </a:p>
          <a:p>
            <a:pPr lvl="1"/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https://witkac.pl/public/#/contest/view?id=34008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Dofinansowanie wkładu własnego </a:t>
            </a:r>
            <a:b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projektów finansowanych z funduszy zewnętrznych</a:t>
            </a:r>
          </a:p>
          <a:p>
            <a:pPr lvl="1"/>
            <a:r>
              <a:rPr lang="pl-PL" b="1" dirty="0">
                <a:latin typeface="Calibri" panose="020F0502020204030204" pitchFamily="34" charset="0"/>
              </a:rPr>
              <a:t>Do 30.09.2025 r.</a:t>
            </a:r>
          </a:p>
          <a:p>
            <a:pPr lvl="1"/>
            <a:r>
              <a:rPr lang="pl-PL" b="1" dirty="0">
                <a:latin typeface="Calibri" panose="020F0502020204030204" pitchFamily="34" charset="0"/>
              </a:rPr>
              <a:t>Pula środków: 60 000,00 zł.</a:t>
            </a:r>
          </a:p>
          <a:p>
            <a:pPr lvl="1"/>
            <a:r>
              <a:rPr lang="pl-PL" b="1" dirty="0">
                <a:latin typeface="Calibri" panose="020F0502020204030204" pitchFamily="34" charset="0"/>
                <a:hlinkClick r:id="rId3"/>
              </a:rPr>
              <a:t>https://witkac.pl/public/#/contest/view?id=34288</a:t>
            </a:r>
            <a:r>
              <a:rPr lang="pl-PL" b="1" dirty="0">
                <a:latin typeface="Calibri" panose="020F0502020204030204" pitchFamily="34" charset="0"/>
              </a:rPr>
              <a:t> </a:t>
            </a:r>
          </a:p>
          <a:p>
            <a:pPr lvl="1"/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B6F851-39E0-185E-06AE-95F84466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DA4F459C-8762-D94A-63CF-96D217E770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879878" y="2074334"/>
            <a:ext cx="5372043" cy="3578942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693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F6A8082C-4291-84AA-FF58-C10B0F75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Fundusze samorządów</a:t>
            </a:r>
            <a:br>
              <a:rPr lang="pl-PL" b="1" dirty="0"/>
            </a:br>
            <a:r>
              <a:rPr lang="pl-PL" b="1" dirty="0"/>
              <a:t>Powiat Inowrocławski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18D2C3EF-BAEF-F655-1D05-F221D445E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9804628" cy="64008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algn="l">
              <a:spcBef>
                <a:spcPts val="1500"/>
              </a:spcBef>
              <a:spcAft>
                <a:spcPts val="750"/>
              </a:spcAft>
            </a:pPr>
            <a:r>
              <a:rPr lang="pl-PL" sz="1800" dirty="0">
                <a:latin typeface="+mj-lt"/>
              </a:rPr>
              <a:t>Program współpracy Powiatu Inowrocławskiego z Organizacjami pozarządowymi </a:t>
            </a:r>
            <a:br>
              <a:rPr lang="pl-PL" sz="1800" dirty="0">
                <a:latin typeface="+mj-lt"/>
              </a:rPr>
            </a:br>
            <a:r>
              <a:rPr lang="pl-PL" sz="1800" dirty="0">
                <a:latin typeface="+mj-lt"/>
              </a:rPr>
              <a:t>i innymi podmiotami prowadzącymi działalność pożytku publicznego na 2025 rok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56390E5-CD6C-A88F-CE1C-974CE03D2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7" y="2792472"/>
            <a:ext cx="9804629" cy="31638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Uchwała nr VIII/58/2024 Rady Powiatu Inowrocławskiego z dnia 29 listopada 2024 r.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Program realizowany jest w okresie od 1 stycznia 2025 r. do 31 grudnia 2025 r.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Budżet programu 615 000,00 zł. 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Środki budżetowe w ciągu roku budżetowego mogą zostać zwiększone </a:t>
            </a:r>
            <a:br>
              <a:rPr lang="pl-PL" dirty="0"/>
            </a:br>
            <a:r>
              <a:rPr lang="pl-PL" dirty="0"/>
              <a:t>lub zmniejszone w zależności od sytuacji finansowej Powiatu.</a:t>
            </a:r>
          </a:p>
          <a:p>
            <a:endParaRPr lang="pl-PL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AEFA72A-8A2A-A7A7-4E71-BEC699FD0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2AC233-C75A-4ABB-8E66-F95B5065B39F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108F84A-62DD-DB05-EF49-221208EC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302" y="457792"/>
            <a:ext cx="1413174" cy="15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1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9D33A117-5F44-7BC5-9C78-D782FE761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Fundusze Europejskie – poziom krajowy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5FE07EFB-CEF9-6019-2813-81FC754D76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03440"/>
            <a:ext cx="4929360" cy="2955458"/>
          </a:xfrm>
        </p:spPr>
      </p:pic>
      <p:graphicFrame>
        <p:nvGraphicFramePr>
          <p:cNvPr id="13" name="Symbol zastępczy zawartości 12">
            <a:extLst>
              <a:ext uri="{FF2B5EF4-FFF2-40B4-BE49-F238E27FC236}">
                <a16:creationId xmlns:a16="http://schemas.microsoft.com/office/drawing/2014/main" id="{B5BED07E-C12B-6A7B-C048-D76EC9A8EF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4944088"/>
              </p:ext>
            </p:extLst>
          </p:nvPr>
        </p:nvGraphicFramePr>
        <p:xfrm>
          <a:off x="6195843" y="2014194"/>
          <a:ext cx="4929357" cy="304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5C4446-C850-703B-79A1-606379E1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3B4D2-AC56-4E03-B584-C7EE294BDCA4}" type="datetime1">
              <a:rPr lang="pl-PL" smtClean="0"/>
              <a:t>25.02.2025</a:t>
            </a:fld>
            <a:endParaRPr lang="en-US" dirty="0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7A8A369E-0306-02D2-7646-D2085EA5502A}"/>
              </a:ext>
            </a:extLst>
          </p:cNvPr>
          <p:cNvSpPr/>
          <p:nvPr/>
        </p:nvSpPr>
        <p:spPr>
          <a:xfrm>
            <a:off x="1066800" y="5397474"/>
            <a:ext cx="10058400" cy="6375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Instytucja zarządzająca: Ministerstwo Funduszy i Polityki Regionalnej</a:t>
            </a:r>
          </a:p>
        </p:txBody>
      </p:sp>
    </p:spTree>
    <p:extLst>
      <p:ext uri="{BB962C8B-B14F-4D97-AF65-F5344CB8AC3E}">
        <p14:creationId xmlns:p14="http://schemas.microsoft.com/office/powerpoint/2010/main" val="283893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FCA76-CD34-F869-CACE-7110F6C34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052E7604-F12B-E62D-CBAD-E5700DBC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Fundusze samorządów</a:t>
            </a:r>
            <a:br>
              <a:rPr lang="pl-PL" b="1" dirty="0"/>
            </a:br>
            <a:r>
              <a:rPr lang="pl-PL" b="1" dirty="0"/>
              <a:t>Powiat Inowrocławski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C2686CFD-54C0-80AA-C1EA-B54BAF7E7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317615"/>
            <a:ext cx="9804628" cy="640080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pl-PL" sz="2000" dirty="0"/>
              <a:t>W 2025 roku ogłoszone zostaną konkursy na zadania nr 2, 4, 5 i 7 ujęte </a:t>
            </a:r>
            <a:br>
              <a:rPr lang="pl-PL" sz="2000" dirty="0"/>
            </a:br>
            <a:r>
              <a:rPr lang="pl-PL" sz="2000" dirty="0"/>
              <a:t>w Programie: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7787B27-5E80-281A-3CF3-8D27C102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2AC233-C75A-4ABB-8E66-F95B5065B39F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0AABDC1F-11A0-7ABA-0E63-0FD4C088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302" y="457792"/>
            <a:ext cx="1413174" cy="1556402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EBED9E4-A9B2-EDBB-ABFB-E21C022A0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3136422"/>
            <a:ext cx="9804628" cy="176969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b="1" i="0" u="none" strike="noStrike" baseline="0" dirty="0"/>
              <a:t>2. Działalność na rzecz osób niepełnosprawnych</a:t>
            </a:r>
            <a:r>
              <a:rPr lang="pl-PL" sz="2000" b="1" dirty="0"/>
              <a:t>.</a:t>
            </a:r>
          </a:p>
          <a:p>
            <a:pPr algn="l"/>
            <a:r>
              <a:rPr lang="pl-PL" sz="2000" b="1" dirty="0"/>
              <a:t>4. </a:t>
            </a:r>
            <a:r>
              <a:rPr lang="pl-PL" sz="2000" b="1" dirty="0">
                <a:solidFill>
                  <a:srgbClr val="000000"/>
                </a:solidFill>
              </a:rPr>
              <a:t>D</a:t>
            </a:r>
            <a:r>
              <a:rPr lang="pl-PL" sz="2000" b="1" i="0" u="none" strike="noStrike" baseline="0" dirty="0"/>
              <a:t>ziałalność na rzecz dzieci i młodzieży, w tym wypoczynku.</a:t>
            </a:r>
          </a:p>
          <a:p>
            <a:pPr algn="l"/>
            <a:r>
              <a:rPr lang="pl-PL" sz="2000" b="1" dirty="0"/>
              <a:t>5. Kultura, sztuka, ochrony dóbr kultury i dziedzictwa narodowego.</a:t>
            </a:r>
          </a:p>
          <a:p>
            <a:pPr algn="l"/>
            <a:r>
              <a:rPr lang="pl-PL" sz="2000" b="1" dirty="0"/>
              <a:t>7. Turystyka i krajoznawstwo.</a:t>
            </a:r>
          </a:p>
        </p:txBody>
      </p:sp>
    </p:spTree>
    <p:extLst>
      <p:ext uri="{BB962C8B-B14F-4D97-AF65-F5344CB8AC3E}">
        <p14:creationId xmlns:p14="http://schemas.microsoft.com/office/powerpoint/2010/main" val="1085811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1D2C5-BC50-05CD-F915-3A4C15E46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28265542-122E-A8B1-FA1B-CAFA14F7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Fundusze samorządów</a:t>
            </a:r>
            <a:br>
              <a:rPr lang="pl-PL" b="1" dirty="0"/>
            </a:br>
            <a:r>
              <a:rPr lang="pl-PL" b="1" dirty="0"/>
              <a:t>Powiat Inowrocławski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156875A3-C131-968C-5A8C-5AC743FAB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99" y="2171299"/>
            <a:ext cx="9804628" cy="6400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Inicjatywa lokalna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9961030-CB68-FF45-B148-CB3CCE9B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2AC233-C75A-4ABB-8E66-F95B5065B39F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526718E-368C-8A5E-7505-65897D692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302" y="457792"/>
            <a:ext cx="1413174" cy="1556402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CB02E8C-C6BA-D421-1E10-5511CE2D37EA}"/>
              </a:ext>
            </a:extLst>
          </p:cNvPr>
          <p:cNvSpPr txBox="1"/>
          <p:nvPr/>
        </p:nvSpPr>
        <p:spPr>
          <a:xfrm>
            <a:off x="1066799" y="2968485"/>
            <a:ext cx="9804627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dirty="0"/>
              <a:t>Można składać </a:t>
            </a:r>
            <a:r>
              <a:rPr lang="pl-PL" sz="2000" b="1" dirty="0"/>
              <a:t>wnioski w ramach inicjatywy lokalnej </a:t>
            </a:r>
            <a:r>
              <a:rPr lang="pl-PL" sz="2000" dirty="0"/>
              <a:t>na podstawie UCHWAŁY Nr </a:t>
            </a:r>
            <a:r>
              <a:rPr lang="pl-PL" sz="2000" dirty="0" err="1"/>
              <a:t>LVIl</a:t>
            </a:r>
            <a:r>
              <a:rPr lang="pl-PL" sz="2000" dirty="0"/>
              <a:t>/498/2023 RADY POWIATU INOWROCŁAWSKIEGO z dnia 28 lipca 2023 r. w sprawie trybu i szczegółowych kryteriów oceny wniosków o realizację zadania publicznego w ramach inicjatywy lokalnej.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163503-F7A8-6517-367B-1FC9BAD76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799" y="4449030"/>
            <a:ext cx="9801579" cy="138418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l-PL" b="1" dirty="0"/>
              <a:t>Kwota środków na 2025:</a:t>
            </a:r>
          </a:p>
          <a:p>
            <a:r>
              <a:rPr lang="pl-PL" b="1" dirty="0"/>
              <a:t>Na inicjatywę lokalną – 30 000,00 zł</a:t>
            </a:r>
          </a:p>
          <a:p>
            <a:r>
              <a:rPr lang="pl-PL" b="1" dirty="0"/>
              <a:t>Na Małe zlecenia – 50 000,00 zł</a:t>
            </a:r>
          </a:p>
        </p:txBody>
      </p:sp>
    </p:spTree>
    <p:extLst>
      <p:ext uri="{BB962C8B-B14F-4D97-AF65-F5344CB8AC3E}">
        <p14:creationId xmlns:p14="http://schemas.microsoft.com/office/powerpoint/2010/main" val="2678289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11FAD493-6CBE-4C8C-C715-E2CB7B53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Monitoring źródeł finansowania </a:t>
            </a:r>
            <a:br>
              <a:rPr lang="pl-PL" b="1" dirty="0"/>
            </a:br>
            <a:r>
              <a:rPr lang="pl-PL" b="1" dirty="0"/>
              <a:t>dla organizacji pozarządowych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81CFB11B-FFAE-D17A-9E9B-127B4CAAC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90861"/>
            <a:ext cx="4805494" cy="366751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400" b="1" dirty="0"/>
              <a:t>Wydział Rozwoju, Planowania Inwestycji i Inicjatyw Europejskich Starostwa Powiatowego w Inowrocławiu</a:t>
            </a:r>
          </a:p>
          <a:p>
            <a:r>
              <a:rPr lang="pl-PL" sz="2400" b="1" dirty="0">
                <a:hlinkClick r:id="rId2"/>
              </a:rPr>
              <a:t>https://www.inowroclaw.powiat.pl/powiat/dostepne-konkursyprogramy</a:t>
            </a:r>
            <a:r>
              <a:rPr lang="pl-PL" sz="2400" b="1" dirty="0"/>
              <a:t> 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01647A9-B3BA-DDAE-A9A2-6F48B9CF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2AC233-C75A-4ABB-8E66-F95B5065B39F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E627F5C-BA30-B3D2-2F69-79BA02656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36" y="2190860"/>
            <a:ext cx="5570159" cy="36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46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3D2B19-B306-1835-C303-7338F694C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Konkursy LGD Czarnoziem na Soli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BF7FB9-EA86-2713-4BA8-24D0E9FD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3B4D2-AC56-4E03-B584-C7EE294BDCA4}" type="datetime1">
              <a:rPr lang="pl-PL" smtClean="0"/>
              <a:t>25.02.2025</a:t>
            </a:fld>
            <a:endParaRPr lang="en-US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37046D39-1C73-7210-2016-AB9CFD7B4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079652"/>
              </p:ext>
            </p:extLst>
          </p:nvPr>
        </p:nvGraphicFramePr>
        <p:xfrm>
          <a:off x="1066800" y="2103438"/>
          <a:ext cx="10058400" cy="35299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77655">
                  <a:extLst>
                    <a:ext uri="{9D8B030D-6E8A-4147-A177-3AD203B41FA5}">
                      <a16:colId xmlns:a16="http://schemas.microsoft.com/office/drawing/2014/main" val="233129435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2241895141"/>
                    </a:ext>
                  </a:extLst>
                </a:gridCol>
                <a:gridCol w="1345734">
                  <a:extLst>
                    <a:ext uri="{9D8B030D-6E8A-4147-A177-3AD203B41FA5}">
                      <a16:colId xmlns:a16="http://schemas.microsoft.com/office/drawing/2014/main" val="274838021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6183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konkursu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Termin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Budżet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Link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8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1.2. Przełamywanie stereotypów związanych z płcią na rynku pracy, grant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05.05.2025 r. –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19.05.2025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110 000,00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dirty="0"/>
                        <a:t>str. 55 LSR - </a:t>
                      </a:r>
                      <a:r>
                        <a:rPr lang="pl-PL" sz="1600" dirty="0">
                          <a:hlinkClick r:id="rId2"/>
                        </a:rPr>
                        <a:t>https://tiny.pl/mmj8-583</a:t>
                      </a:r>
                      <a:r>
                        <a:rPr lang="pl-PL" sz="1600" dirty="0"/>
                        <a:t> </a:t>
                      </a:r>
                      <a:endParaRPr lang="pl-PL" sz="1600" u="sng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6091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2.2. Tworzenie edukacyjnych klubów młodzieżowych i inne działania na rzecz wspierania edukacji </a:t>
                      </a:r>
                      <a:r>
                        <a:rPr lang="pl-PL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pozaformalnej</a:t>
                      </a: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dzieci i młodzieży, grant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01.07.2025 r. –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15.07.2025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254 500,00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dirty="0"/>
                        <a:t>str. 56 LSR - </a:t>
                      </a:r>
                      <a:r>
                        <a:rPr lang="pl-PL" sz="1600" dirty="0">
                          <a:hlinkClick r:id="rId2"/>
                        </a:rPr>
                        <a:t>https://tiny.pl/mmj8-583</a:t>
                      </a:r>
                      <a:r>
                        <a:rPr lang="pl-PL" sz="1600" dirty="0"/>
                        <a:t>  </a:t>
                      </a:r>
                      <a:endParaRPr lang="pl-PL" sz="1600" u="sng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7002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2.3. Tworzenie miejsc aktywnej integracji seniorów,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01.09.2025 r. –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15.09.2025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353 518,72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dirty="0"/>
                        <a:t>str. 56-57 LSR - </a:t>
                      </a:r>
                      <a:r>
                        <a:rPr lang="pl-PL" sz="1600" dirty="0">
                          <a:hlinkClick r:id="rId2"/>
                        </a:rPr>
                        <a:t>https://tiny.pl/mmj8-583</a:t>
                      </a:r>
                      <a:r>
                        <a:rPr lang="pl-PL" sz="1600" dirty="0"/>
                        <a:t> </a:t>
                      </a:r>
                      <a:endParaRPr lang="pl-PL" sz="1600" u="sng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820818991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34EEE11B-D024-A529-60FD-D4F08D233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725" y="553350"/>
            <a:ext cx="1204475" cy="14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66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319F0-9CB0-124E-AB5D-14F4023E8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7822A6-736C-FD04-5DE0-C914D4239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Konkursy LGD Czarnoziem na Soli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514B3F-7554-AB3E-355E-9BA48688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3B4D2-AC56-4E03-B584-C7EE294BDCA4}" type="datetime1">
              <a:rPr lang="pl-PL" smtClean="0"/>
              <a:t>25.02.2025</a:t>
            </a:fld>
            <a:endParaRPr lang="en-US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6068263A-29A0-F71C-DDC0-94ECFC239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581578"/>
              </p:ext>
            </p:extLst>
          </p:nvPr>
        </p:nvGraphicFramePr>
        <p:xfrm>
          <a:off x="1066800" y="2103438"/>
          <a:ext cx="10058400" cy="26734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77655">
                  <a:extLst>
                    <a:ext uri="{9D8B030D-6E8A-4147-A177-3AD203B41FA5}">
                      <a16:colId xmlns:a16="http://schemas.microsoft.com/office/drawing/2014/main" val="233129435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2241895141"/>
                    </a:ext>
                  </a:extLst>
                </a:gridCol>
                <a:gridCol w="1584166">
                  <a:extLst>
                    <a:ext uri="{9D8B030D-6E8A-4147-A177-3AD203B41FA5}">
                      <a16:colId xmlns:a16="http://schemas.microsoft.com/office/drawing/2014/main" val="2748380217"/>
                    </a:ext>
                  </a:extLst>
                </a:gridCol>
                <a:gridCol w="2276168">
                  <a:extLst>
                    <a:ext uri="{9D8B030D-6E8A-4147-A177-3AD203B41FA5}">
                      <a16:colId xmlns:a16="http://schemas.microsoft.com/office/drawing/2014/main" val="146183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konkursu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Termin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Budżet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Link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8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1.1.Podejmowanie i/lub rozwijanie działalności gospodarczej w wybranych sektorach usług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02.06.2025 r. –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16.06.2025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200 000,00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dirty="0"/>
                        <a:t>str. 54-55 LSR - </a:t>
                      </a:r>
                      <a:r>
                        <a:rPr lang="pl-PL" sz="1600" dirty="0">
                          <a:hlinkClick r:id="rId2"/>
                        </a:rPr>
                        <a:t>https://tiny.pl/mmj8-583</a:t>
                      </a:r>
                      <a:r>
                        <a:rPr lang="pl-PL" sz="1600" dirty="0"/>
                        <a:t> </a:t>
                      </a:r>
                      <a:endParaRPr lang="pl-PL" sz="1600" u="sng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6091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3.1. Nowoczesna i dostępna infrastruktura publiczna</a:t>
                      </a: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16.06.2025 r. –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30.06.2025 r.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1 000 000,00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600" dirty="0"/>
                        <a:t>str. 57 LSR - </a:t>
                      </a:r>
                      <a:r>
                        <a:rPr lang="pl-PL" sz="1600" dirty="0">
                          <a:hlinkClick r:id="rId2"/>
                        </a:rPr>
                        <a:t>https://tiny.pl/mmj8-583</a:t>
                      </a:r>
                      <a:r>
                        <a:rPr lang="pl-PL" sz="1600" dirty="0"/>
                        <a:t> </a:t>
                      </a:r>
                      <a:endParaRPr lang="pl-PL" sz="1600" u="sng" kern="1200" dirty="0">
                        <a:solidFill>
                          <a:srgbClr val="0000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70024735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DA430378-0452-1442-CE54-56899D127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725" y="553350"/>
            <a:ext cx="1204475" cy="14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09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F0A11-EBAD-B8E5-D060-B7C10807D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BCD028-44DE-91D6-13A9-2715AA98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6791"/>
            <a:ext cx="10058400" cy="1371600"/>
          </a:xfrm>
        </p:spPr>
        <p:txBody>
          <a:bodyPr/>
          <a:lstStyle/>
          <a:p>
            <a:r>
              <a:rPr lang="pl-PL" b="1" dirty="0"/>
              <a:t>Konkursy LGD Inowrocław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723AB9-450F-4E72-8028-1098CE19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3B4D2-AC56-4E03-B584-C7EE294BDCA4}" type="datetime1">
              <a:rPr lang="pl-PL" smtClean="0"/>
              <a:t>25.02.2025</a:t>
            </a:fld>
            <a:endParaRPr lang="en-US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9C6861F1-584D-3C24-1ABA-BE1167132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10633"/>
              </p:ext>
            </p:extLst>
          </p:nvPr>
        </p:nvGraphicFramePr>
        <p:xfrm>
          <a:off x="1066800" y="2103438"/>
          <a:ext cx="10058400" cy="3659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77655">
                  <a:extLst>
                    <a:ext uri="{9D8B030D-6E8A-4147-A177-3AD203B41FA5}">
                      <a16:colId xmlns:a16="http://schemas.microsoft.com/office/drawing/2014/main" val="233129435"/>
                    </a:ext>
                  </a:extLst>
                </a:gridCol>
                <a:gridCol w="1820411">
                  <a:extLst>
                    <a:ext uri="{9D8B030D-6E8A-4147-A177-3AD203B41FA5}">
                      <a16:colId xmlns:a16="http://schemas.microsoft.com/office/drawing/2014/main" val="2241895141"/>
                    </a:ext>
                  </a:extLst>
                </a:gridCol>
                <a:gridCol w="1476462">
                  <a:extLst>
                    <a:ext uri="{9D8B030D-6E8A-4147-A177-3AD203B41FA5}">
                      <a16:colId xmlns:a16="http://schemas.microsoft.com/office/drawing/2014/main" val="2748380217"/>
                    </a:ext>
                  </a:extLst>
                </a:gridCol>
                <a:gridCol w="2383872">
                  <a:extLst>
                    <a:ext uri="{9D8B030D-6E8A-4147-A177-3AD203B41FA5}">
                      <a16:colId xmlns:a16="http://schemas.microsoft.com/office/drawing/2014/main" val="1461834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Nazwa konkursu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Termin naboru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Budżet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Link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82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Przełamywanie stereotypów związanych </a:t>
                      </a:r>
                      <a:b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z płcią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30.05.2025 – 16.06.2025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64 827,70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LSR – str. 39-51, 62-68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  <a:hlinkClick r:id="rId2"/>
                        </a:rPr>
                        <a:t>https://lgdinowroclaw.pl/lsr-2021-2027</a:t>
                      </a: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6091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Aktywizacja edukacyjna osób dorosłych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30.05.2025 – 16.06.2025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55 432,35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LSR – str. 39-51, 62-68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  <a:hlinkClick r:id="rId2"/>
                        </a:rPr>
                        <a:t>https://lgdinowroclaw.pl/lsr-2021-2027</a:t>
                      </a: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67002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Wsparcie dzieci i młodzieży poza edukacją formalną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1.10.2025 – 22.10.2025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186 198,07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LSR – str. 39-49, 62-67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  <a:hlinkClick r:id="rId2"/>
                        </a:rPr>
                        <a:t>https://lgdinowroclaw.pl/lsr-2021-2027</a:t>
                      </a: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38202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Wspieranie integracji społecznej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1.10.2025 – 22.10.2025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186 198,07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LSR – str. 39-51, 62-68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  <a:hlinkClick r:id="rId2"/>
                        </a:rPr>
                        <a:t>https://lgdinowroclaw.pl/lsr-2021-2027</a:t>
                      </a:r>
                      <a:r>
                        <a:rPr lang="pl-PL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752187206"/>
                  </a:ext>
                </a:extLst>
              </a:tr>
            </a:tbl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A3901CF7-65A0-AE49-1671-26748020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468" y="465729"/>
            <a:ext cx="1552662" cy="15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6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AFFDFD5E-65E8-E8A8-DFAC-F5CC26EDF7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723C6F0C-499D-92AF-4B82-CC6BBFF0FFED}"/>
              </a:ext>
            </a:extLst>
          </p:cNvPr>
          <p:cNvSpPr/>
          <p:nvPr/>
        </p:nvSpPr>
        <p:spPr>
          <a:xfrm>
            <a:off x="1988191" y="1090570"/>
            <a:ext cx="8330268" cy="4681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3591B6-6C12-7A30-8C0F-C5613862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C9E4F4-16A6-4438-87AB-4F5DC3B5A8D3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2051" name="Obraz 1387121859">
            <a:extLst>
              <a:ext uri="{FF2B5EF4-FFF2-40B4-BE49-F238E27FC236}">
                <a16:creationId xmlns:a16="http://schemas.microsoft.com/office/drawing/2014/main" id="{0296884C-E514-5E91-3ED1-57A8F802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01" y="4541071"/>
            <a:ext cx="61722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EAEA61-130B-FC13-A5B0-36D979CA9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1432" y="2316929"/>
            <a:ext cx="8939784" cy="2056362"/>
          </a:xfrm>
        </p:spPr>
        <p:txBody>
          <a:bodyPr>
            <a:normAutofit fontScale="92500" lnSpcReduction="10000"/>
          </a:bodyPr>
          <a:lstStyle/>
          <a:p>
            <a:r>
              <a:rPr lang="pl-PL" sz="2800" b="1" dirty="0">
                <a:latin typeface="+mj-lt"/>
                <a:cs typeface="Aharoni" panose="02010803020104030203" pitchFamily="2" charset="-79"/>
              </a:rPr>
              <a:t>Joanna Kuchta </a:t>
            </a:r>
          </a:p>
          <a:p>
            <a:r>
              <a:rPr lang="pl-PL" sz="2000" dirty="0">
                <a:latin typeface="+mj-lt"/>
                <a:cs typeface="Aharoni" panose="02010803020104030203" pitchFamily="2" charset="-79"/>
              </a:rPr>
              <a:t>Naczelnik Wydziału Rozwoju, Planowania Inwestycji </a:t>
            </a:r>
            <a:br>
              <a:rPr lang="pl-PL" sz="2000" dirty="0">
                <a:latin typeface="+mj-lt"/>
                <a:cs typeface="Aharoni" panose="02010803020104030203" pitchFamily="2" charset="-79"/>
              </a:rPr>
            </a:br>
            <a:r>
              <a:rPr lang="pl-PL" sz="2000" dirty="0">
                <a:latin typeface="+mj-lt"/>
                <a:cs typeface="Aharoni" panose="02010803020104030203" pitchFamily="2" charset="-79"/>
              </a:rPr>
              <a:t>i Inicjatyw Europejskich</a:t>
            </a:r>
          </a:p>
          <a:p>
            <a:r>
              <a:rPr lang="pl-PL" sz="2000" dirty="0">
                <a:latin typeface="+mj-lt"/>
                <a:cs typeface="Aharoni" panose="02010803020104030203" pitchFamily="2" charset="-79"/>
              </a:rPr>
              <a:t>tel. 52 3592327</a:t>
            </a:r>
          </a:p>
          <a:p>
            <a:r>
              <a:rPr lang="pl-PL" sz="2000" dirty="0">
                <a:latin typeface="+mj-lt"/>
                <a:cs typeface="Aharoni" panose="02010803020104030203" pitchFamily="2" charset="-79"/>
              </a:rPr>
              <a:t>e-mail: integracja_ue@inowroclaw.powiat.pl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035CB1E-B08D-1853-22AE-9F35CFFF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481" y="1126684"/>
            <a:ext cx="8933688" cy="1289931"/>
          </a:xfrm>
        </p:spPr>
        <p:txBody>
          <a:bodyPr/>
          <a:lstStyle/>
          <a:p>
            <a:r>
              <a:rPr lang="pl-PL" sz="2800" b="1" dirty="0"/>
              <a:t>Dziękuję za uwagę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EF6C2CA-1DBD-0A16-775D-C30E65C19371}"/>
              </a:ext>
            </a:extLst>
          </p:cNvPr>
          <p:cNvSpPr/>
          <p:nvPr/>
        </p:nvSpPr>
        <p:spPr>
          <a:xfrm>
            <a:off x="2140591" y="1242970"/>
            <a:ext cx="8001699" cy="436087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456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B3FC51F-713F-26C6-650B-BED444E5E4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087"/>
          <a:stretch/>
        </p:blipFill>
        <p:spPr>
          <a:xfrm>
            <a:off x="570270" y="457200"/>
            <a:ext cx="11198942" cy="3728276"/>
          </a:xfrm>
          <a:prstGeom prst="rect">
            <a:avLst/>
          </a:prstGeom>
        </p:spPr>
      </p:pic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8B2605C9-5E21-5815-C7AD-6BF24483D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594087"/>
              </p:ext>
            </p:extLst>
          </p:nvPr>
        </p:nvGraphicFramePr>
        <p:xfrm>
          <a:off x="570270" y="3996813"/>
          <a:ext cx="11198941" cy="240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8643645-8DA2-E813-7336-DD463B39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3B4D2-AC56-4E03-B584-C7EE294BDCA4}" type="datetime1">
              <a:rPr lang="pl-PL" smtClean="0"/>
              <a:t>25.02.2025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1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A0BF348C-5CED-48EB-4206-1FF09220802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1361250"/>
              </p:ext>
            </p:extLst>
          </p:nvPr>
        </p:nvGraphicFramePr>
        <p:xfrm>
          <a:off x="4454014" y="913735"/>
          <a:ext cx="7089130" cy="5121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3F06AE-D849-5C52-0849-B4807507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3B4D2-AC56-4E03-B584-C7EE294BDCA4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7EEAD71D-A79C-ECA2-A69D-08FE9592B7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6" y="952255"/>
            <a:ext cx="3608511" cy="2522132"/>
          </a:xfrm>
        </p:spPr>
      </p:pic>
    </p:spTree>
    <p:extLst>
      <p:ext uri="{BB962C8B-B14F-4D97-AF65-F5344CB8AC3E}">
        <p14:creationId xmlns:p14="http://schemas.microsoft.com/office/powerpoint/2010/main" val="109801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D7B68DB-4D9E-BCE1-B72B-F842297AF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9812" y="385623"/>
            <a:ext cx="9023555" cy="39052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A956223-B268-860D-2FB7-8EDAD434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909" y="1852289"/>
            <a:ext cx="6415548" cy="1146877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Krajowy Plan Odbudowy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D9B4AC-56F2-9564-6356-83FF631B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3B4D2-AC56-4E03-B584-C7EE294BDCA4}" type="datetime1">
              <a:rPr lang="pl-PL" smtClean="0"/>
              <a:t>25.02.2025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8E23195-5F49-4AE9-82D1-32D05F336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146204"/>
              </p:ext>
            </p:extLst>
          </p:nvPr>
        </p:nvGraphicFramePr>
        <p:xfrm>
          <a:off x="1329812" y="4318985"/>
          <a:ext cx="9023555" cy="187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626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0F4A85-79B4-C25D-AF05-190231DAD1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A795995-E7A1-AE4F-17F9-8791208F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r>
              <a:rPr lang="pl-PL" dirty="0"/>
              <a:t>Europejska Młodzież Razem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78087A7-224F-AC47-B312-E2B592349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Termin naboru: do 06.03.2025 r.</a:t>
            </a:r>
          </a:p>
          <a:p>
            <a:r>
              <a:rPr lang="pl-PL" b="1" dirty="0">
                <a:latin typeface="Calibri" panose="020F0502020204030204" pitchFamily="34" charset="0"/>
              </a:rPr>
              <a:t>Łączny budżet 8 mln EUR.</a:t>
            </a:r>
          </a:p>
          <a:p>
            <a:r>
              <a:rPr lang="pl-PL" b="1" dirty="0">
                <a:latin typeface="Calibri" panose="020F0502020204030204" pitchFamily="34" charset="0"/>
              </a:rPr>
              <a:t>Europejska Agencja Wykonawcza ds. Edukacji i Kultury</a:t>
            </a:r>
          </a:p>
          <a:p>
            <a:r>
              <a:rPr lang="pl-PL" dirty="0">
                <a:latin typeface="Calibri" panose="020F0502020204030204" pitchFamily="34" charset="0"/>
                <a:hlinkClick r:id="rId2"/>
              </a:rPr>
              <a:t>https://fundusze.ngo.pl/476134-erasmus-europejska-mlodziez-razem-476134.html</a:t>
            </a:r>
            <a:r>
              <a:rPr lang="pl-PL" dirty="0">
                <a:latin typeface="Calibri" panose="020F0502020204030204" pitchFamily="34" charset="0"/>
              </a:rPr>
              <a:t> </a:t>
            </a:r>
          </a:p>
          <a:p>
            <a:r>
              <a:rPr lang="pl-PL" b="1" dirty="0">
                <a:latin typeface="Calibri" panose="020F0502020204030204" pitchFamily="34" charset="0"/>
              </a:rPr>
              <a:t>Link do ogłoszenia:</a:t>
            </a:r>
            <a:r>
              <a:rPr lang="pl-PL" b="0" i="0" dirty="0">
                <a:solidFill>
                  <a:srgbClr val="555555"/>
                </a:solidFill>
                <a:effectLst/>
                <a:latin typeface="-apple-system"/>
              </a:rPr>
              <a:t> </a:t>
            </a:r>
            <a:r>
              <a:rPr lang="pl-PL" dirty="0">
                <a:solidFill>
                  <a:srgbClr val="555555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ec.europa.eu</a:t>
            </a:r>
            <a:endParaRPr lang="pl-PL" dirty="0">
              <a:solidFill>
                <a:srgbClr val="555555"/>
              </a:solidFill>
              <a:latin typeface="-apple-system"/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7C47C31-1ECD-6962-4DAA-4B54AC8DE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r>
              <a:rPr lang="pl-PL" dirty="0"/>
              <a:t>Budowanie Potencjału w sektorze Sport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353CE7A9-8BD0-08B1-4FE4-ACC25E6003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pl-PL" b="1" dirty="0">
                <a:latin typeface="Calibri" panose="020F0502020204030204" pitchFamily="34" charset="0"/>
              </a:rPr>
              <a:t>Termin naboru: do 06.03.2025 r.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Dotacja UE na jeden projekt od 100 000 EUR do 200 000 EUR.</a:t>
            </a:r>
            <a:endParaRPr lang="pl-PL" b="1" dirty="0">
              <a:latin typeface="Calibri" panose="020F0502020204030204" pitchFamily="34" charset="0"/>
            </a:endParaRPr>
          </a:p>
          <a:p>
            <a:r>
              <a:rPr lang="pl-PL" b="1" dirty="0">
                <a:latin typeface="Calibri" panose="020F0502020204030204" pitchFamily="34" charset="0"/>
              </a:rPr>
              <a:t>Europejska Agencja Wykonawcza ds. Edukacji i Kultury (EACEA)</a:t>
            </a:r>
          </a:p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https://fundusze.ngo.pl/470750-erasmus-akcja-kluczowa-2-budowanie-potencjalu-w-sektorze-mlodziez.html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b="1" dirty="0">
                <a:latin typeface="Calibri" panose="020F0502020204030204" pitchFamily="34" charset="0"/>
              </a:rPr>
              <a:t>Link do ogłoszenia:</a:t>
            </a:r>
            <a:r>
              <a:rPr lang="pl-PL" b="0" i="0" dirty="0">
                <a:solidFill>
                  <a:srgbClr val="555555"/>
                </a:solidFill>
                <a:effectLst/>
                <a:latin typeface="-apple-system"/>
              </a:rPr>
              <a:t> </a:t>
            </a:r>
            <a:r>
              <a:rPr lang="pl-PL" dirty="0">
                <a:solidFill>
                  <a:srgbClr val="555555"/>
                </a:solidFill>
                <a:latin typeface="-apple-system"/>
                <a:hlinkClick r:id="rId5"/>
              </a:rPr>
              <a:t>ec.europa.eu</a:t>
            </a:r>
            <a:endParaRPr lang="pl-PL" dirty="0">
              <a:solidFill>
                <a:srgbClr val="555555"/>
              </a:solidFill>
              <a:latin typeface="-apple-system"/>
            </a:endParaRPr>
          </a:p>
          <a:p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091943-FAEC-71C5-7D0F-E8AAAF7A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23B4D2-AC56-4E03-B584-C7EE294BDCA4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3074" name="Picture 2" descr="Logo 2">
            <a:extLst>
              <a:ext uri="{FF2B5EF4-FFF2-40B4-BE49-F238E27FC236}">
                <a16:creationId xmlns:a16="http://schemas.microsoft.com/office/drawing/2014/main" id="{3936BB85-DFCC-6754-019C-D6C3F58E8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3" b="40156"/>
          <a:stretch/>
        </p:blipFill>
        <p:spPr bwMode="auto">
          <a:xfrm>
            <a:off x="1066800" y="713848"/>
            <a:ext cx="5657850" cy="12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72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76A665-3FEA-5B02-646A-2C1F457AA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Fundusze Europejskie – poziom regionalny</a:t>
            </a:r>
          </a:p>
        </p:txBody>
      </p:sp>
      <p:graphicFrame>
        <p:nvGraphicFramePr>
          <p:cNvPr id="11" name="Symbol zastępczy zawartości 10">
            <a:extLst>
              <a:ext uri="{FF2B5EF4-FFF2-40B4-BE49-F238E27FC236}">
                <a16:creationId xmlns:a16="http://schemas.microsoft.com/office/drawing/2014/main" id="{B6B878A9-DE11-F4AD-2355-E8AED3CE5AF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1151669"/>
              </p:ext>
            </p:extLst>
          </p:nvPr>
        </p:nvGraphicFramePr>
        <p:xfrm>
          <a:off x="6174658" y="2014194"/>
          <a:ext cx="5211097" cy="3837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A70EF6-DCF5-B9FA-59F3-069A2E57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5010E4BD-AD78-04F1-7E42-4267052606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14741"/>
          <a:stretch/>
        </p:blipFill>
        <p:spPr>
          <a:xfrm>
            <a:off x="1121126" y="2389239"/>
            <a:ext cx="4609750" cy="1641988"/>
          </a:xfr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231FC21-C686-AA09-4626-F2B55E1550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9" b="17953"/>
          <a:stretch/>
        </p:blipFill>
        <p:spPr>
          <a:xfrm>
            <a:off x="1104821" y="4149213"/>
            <a:ext cx="4642359" cy="12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7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6DE4FE5E-BB2A-4052-21A0-EC1738C8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Fundusze Europejskie </a:t>
            </a:r>
            <a:br>
              <a:rPr lang="pl-PL" b="1" dirty="0"/>
            </a:br>
            <a:r>
              <a:rPr lang="pl-PL" b="1" dirty="0"/>
              <a:t>dla Kujaw i Pomorza 2021-2027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2668D5A5-4A6F-E468-4712-6CA44B0F9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l-PL" dirty="0"/>
              <a:t>Działanie 5.8 Rewitalizacja miast prezydenckich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4DDE6D8-295B-4423-B253-3B1BFB92D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pl-PL" b="1" dirty="0">
                <a:latin typeface="Calibri" panose="020F0502020204030204" pitchFamily="34" charset="0"/>
              </a:rPr>
              <a:t>Termin naboru do 28.03.2025 r.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Pula środków: 53 175 905,30 zł z EFRR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Maksymalny dopuszczalny poziom finansowania 85%, wkład własny 15%.</a:t>
            </a:r>
          </a:p>
          <a:p>
            <a:r>
              <a:rPr lang="pl-P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https://funduszeue.kujawsko-pomorskie.pl/nabory/dzialanie-5-8-rewitalizacja-miast-prezydenckich-nabor-nr-fekp-05-08-iz-00-109-24/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A8F7EA4-6EF0-05A4-264F-39395B51D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pl-PL" dirty="0"/>
              <a:t>Działanie 2.15 Zwiększenie potencjału przyrodniczego w regionie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C48DDE6-732E-820E-144C-339DD48C3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pl-PL" b="1" dirty="0">
                <a:latin typeface="Calibri" panose="020F0502020204030204" pitchFamily="34" charset="0"/>
              </a:rPr>
              <a:t>Termin naboru do 10.03.2025 r.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Pula środków: 20 596 159,25 zł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Poziom dofinansowania do 95%.</a:t>
            </a:r>
          </a:p>
          <a:p>
            <a:r>
              <a:rPr lang="pl-P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https://funduszeue.kujawsko-pomorskie.pl/nabory/dzialanie-2-15-zwiekszenie-potencjalu-przyrodniczego-w-regionie-nabor-nr-fekp-02-15-iz-00-170-24/</a:t>
            </a: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312B6E-E5F6-EB33-3745-7BA3189C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2" name="Symbol zastępczy zawartości 9">
            <a:extLst>
              <a:ext uri="{FF2B5EF4-FFF2-40B4-BE49-F238E27FC236}">
                <a16:creationId xmlns:a16="http://schemas.microsoft.com/office/drawing/2014/main" id="{DBBBCC7D-ABCC-1456-92AF-7B805875C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14741"/>
          <a:stretch/>
        </p:blipFill>
        <p:spPr>
          <a:xfrm>
            <a:off x="8914500" y="564534"/>
            <a:ext cx="2729420" cy="9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16CAB-93C7-8303-1244-6924CD623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67E8BF51-D39B-E419-5D2C-23949E52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Fundusze Europejskie </a:t>
            </a:r>
            <a:br>
              <a:rPr lang="pl-PL" b="1" dirty="0"/>
            </a:br>
            <a:r>
              <a:rPr lang="pl-PL" b="1" dirty="0"/>
              <a:t>dla Kujaw i Pomorza 2021-2027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8FE8CAFC-A47B-8D88-1763-8A6A875FE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pl-PL" dirty="0"/>
              <a:t>Działanie 2.15 Zwiększenie potencjału przyrodniczego w regionie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924C292-0192-8397-EB10-7F88B49D2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pl-PL" b="1" dirty="0">
                <a:latin typeface="Calibri" panose="020F0502020204030204" pitchFamily="34" charset="0"/>
              </a:rPr>
              <a:t>Termin naboru do 4.03.2025 r.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Pula środków: 7 219 250,00 zł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Poziom dofinansowania do 85%.</a:t>
            </a:r>
          </a:p>
          <a:p>
            <a:r>
              <a:rPr lang="pl-P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https://funduszeue.kujawsko-pomorskie.pl/nabory/dzialanie-2-15-zwiekszenie-potencjalu-przyrodniczego-w-regionie-nabor-nr-fekp-02-15-iz-00-171-25/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3BA8B94F-A2B3-7110-C8BB-63E2C8920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pl-PL" dirty="0"/>
              <a:t>Działanie 2.15 Zwiększenie potencjału przyrodniczego w regionie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EAC66392-0414-0B6F-19CB-56C6FFFC5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pl-PL" b="1" dirty="0">
                <a:latin typeface="Calibri" panose="020F0502020204030204" pitchFamily="34" charset="0"/>
              </a:rPr>
              <a:t>Termin naboru do 8.04.2025 r.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Pula środków: 6 919 450,69 zł</a:t>
            </a:r>
          </a:p>
          <a:p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Poziom dofinansowania do 95%.</a:t>
            </a:r>
          </a:p>
          <a:p>
            <a:r>
              <a:rPr lang="pl-PL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https://funduszeue.kujawsko-pomorskie.pl/nabory/dzialanie-2-15-zwiekszenie-potencjalu-przyrodniczego-w-regionie-nabor-nr-fekp-02-15-iz-00-181-25/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13B22EA-286C-DCCD-B3DC-9B0EB82B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9E9CAD-0F3C-4A80-BB5E-125D14EA3F8F}" type="datetime1">
              <a:rPr lang="pl-PL" smtClean="0"/>
              <a:t>25.02.2025</a:t>
            </a:fld>
            <a:endParaRPr lang="en-US" dirty="0"/>
          </a:p>
        </p:txBody>
      </p:sp>
      <p:pic>
        <p:nvPicPr>
          <p:cNvPr id="2" name="Symbol zastępczy zawartości 9">
            <a:extLst>
              <a:ext uri="{FF2B5EF4-FFF2-40B4-BE49-F238E27FC236}">
                <a16:creationId xmlns:a16="http://schemas.microsoft.com/office/drawing/2014/main" id="{6E83EC94-4387-AA6B-5254-F8C5376B4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14741"/>
          <a:stretch/>
        </p:blipFill>
        <p:spPr>
          <a:xfrm>
            <a:off x="8914500" y="564534"/>
            <a:ext cx="2729420" cy="9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62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44_TF78438558" id="{656982CE-918E-475A-B40A-5C9C63D77659}" vid="{35A616ED-4F32-4850-9933-730FF490343F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Kolorowy blok geometryczny</Template>
  <TotalTime>451</TotalTime>
  <Words>1761</Words>
  <Application>Microsoft Office PowerPoint</Application>
  <PresentationFormat>Panoramiczny</PresentationFormat>
  <Paragraphs>285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-apple-system</vt:lpstr>
      <vt:lpstr>Calibri</vt:lpstr>
      <vt:lpstr>Century Gothic</vt:lpstr>
      <vt:lpstr>Garamond</vt:lpstr>
      <vt:lpstr>SavonVTI</vt:lpstr>
      <vt:lpstr>Źródła finansowania dla organizacji pozarządowych</vt:lpstr>
      <vt:lpstr>Fundusze Europejskie – poziom krajowy</vt:lpstr>
      <vt:lpstr>Prezentacja programu PowerPoint</vt:lpstr>
      <vt:lpstr>Prezentacja programu PowerPoint</vt:lpstr>
      <vt:lpstr>Krajowy Plan Odbudowy</vt:lpstr>
      <vt:lpstr>Prezentacja programu PowerPoint</vt:lpstr>
      <vt:lpstr>Fundusze Europejskie – poziom regionalny</vt:lpstr>
      <vt:lpstr>Fundusze Europejskie  dla Kujaw i Pomorza 2021-2027</vt:lpstr>
      <vt:lpstr>Fundusze Europejskie  dla Kujaw i Pomorza 2021-2027</vt:lpstr>
      <vt:lpstr>Fundusze krajowe</vt:lpstr>
      <vt:lpstr>Fundusze krajowe</vt:lpstr>
      <vt:lpstr>Fundusze krajowe – PFRON</vt:lpstr>
      <vt:lpstr>Fundusze krajowe – PFRON</vt:lpstr>
      <vt:lpstr>Inne programy krajowe</vt:lpstr>
      <vt:lpstr>Inne programy krajowe</vt:lpstr>
      <vt:lpstr>Inne programy krajowe</vt:lpstr>
      <vt:lpstr>Inne programy krajowe</vt:lpstr>
      <vt:lpstr>Fundusze samorządów  Województwo Kujawsko-Pomorskie</vt:lpstr>
      <vt:lpstr>Fundusze samorządów Powiat Inowrocławski</vt:lpstr>
      <vt:lpstr>Fundusze samorządów Powiat Inowrocławski</vt:lpstr>
      <vt:lpstr>Fundusze samorządów Powiat Inowrocławski</vt:lpstr>
      <vt:lpstr>Monitoring źródeł finansowania  dla organizacji pozarządowych</vt:lpstr>
      <vt:lpstr>Konkursy LGD Czarnoziem na Soli</vt:lpstr>
      <vt:lpstr>Konkursy LGD Czarnoziem na Soli</vt:lpstr>
      <vt:lpstr>Konkursy LGD Inowrocław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agnieszkad</dc:creator>
  <cp:lastModifiedBy>agnieszkad</cp:lastModifiedBy>
  <cp:revision>24</cp:revision>
  <cp:lastPrinted>2025-02-24T13:28:19Z</cp:lastPrinted>
  <dcterms:created xsi:type="dcterms:W3CDTF">2025-02-21T08:01:40Z</dcterms:created>
  <dcterms:modified xsi:type="dcterms:W3CDTF">2025-02-25T08:20:53Z</dcterms:modified>
</cp:coreProperties>
</file>